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LMs as Operating Systems: Agent Memory — Educational 15-Slide Outline" id="{EB44C87C-549B-4863-8F24-147C6CD2951E}">
          <p14:sldIdLst>
            <p14:sldId id="2561"/>
            <p14:sldId id="2562"/>
          </p14:sldIdLst>
        </p14:section>
        <p14:section name="Title and Introduction to Agent Memory in LLMs" id="{1AEA1842-A725-4035-8F47-4021EA7D2CFA}">
          <p14:sldIdLst>
            <p14:sldId id="2563"/>
            <p14:sldId id="2564"/>
            <p14:sldId id="2565"/>
          </p14:sldIdLst>
        </p14:section>
        <p14:section name="Memory Management and Caching in AI Agents" id="{49110C03-F216-475B-BE4B-69AE084DC22C}">
          <p14:sldIdLst>
            <p14:sldId id="2566"/>
            <p14:sldId id="2567"/>
            <p14:sldId id="2568"/>
            <p14:sldId id="2569"/>
          </p14:sldIdLst>
        </p14:section>
        <p14:section name="Multitasking, Learning, and Security Features" id="{53FC7528-F701-427D-A38B-F9E98144E4FA}">
          <p14:sldIdLst>
            <p14:sldId id="2570"/>
            <p14:sldId id="2571"/>
            <p14:sldId id="2572"/>
            <p14:sldId id="2573"/>
          </p14:sldIdLst>
        </p14:section>
        <p14:section name="Security, Integration, and Future Vision" id="{F584076D-34F1-4CBA-B2CD-0CB25EDA124A}">
          <p14:sldIdLst>
            <p14:sldId id="2574"/>
            <p14:sldId id="2575"/>
            <p14:sldId id="2576"/>
            <p14:sldId id="2577"/>
          </p14:sldIdLst>
        </p14:section>
        <p14:section name="Conclusion" id="{383D23AC-AAA5-4635-8453-C53A60CF449D}">
          <p14:sldIdLst>
            <p14:sldId id="257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0" d="100"/>
          <a:sy n="70" d="100"/>
        </p:scale>
        <p:origin x="1166" y="2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907210-87A9-4209-85FF-1E8EC5E8D812}"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FCC8BBAF-3D2F-41C8-A3A4-F7B8122E2AF8}">
      <dgm:prSet/>
      <dgm:spPr/>
      <dgm:t>
        <a:bodyPr/>
        <a:lstStyle/>
        <a:p>
          <a:pPr>
            <a:lnSpc>
              <a:spcPct val="100000"/>
            </a:lnSpc>
            <a:defRPr b="1"/>
          </a:pPr>
          <a:r>
            <a:rPr lang="en-US"/>
            <a:t>AI Conversation Management</a:t>
          </a:r>
        </a:p>
      </dgm:t>
    </dgm:pt>
    <dgm:pt modelId="{85131F60-D8F9-4851-AB25-82E89814A7A7}" type="parTrans" cxnId="{5525C721-8125-4F1D-8BEB-41742E71DCB0}">
      <dgm:prSet/>
      <dgm:spPr/>
      <dgm:t>
        <a:bodyPr/>
        <a:lstStyle/>
        <a:p>
          <a:endParaRPr lang="en-US"/>
        </a:p>
      </dgm:t>
    </dgm:pt>
    <dgm:pt modelId="{8FD30BB8-B78C-4227-B380-CA59EF14E457}" type="sibTrans" cxnId="{5525C721-8125-4F1D-8BEB-41742E71DCB0}">
      <dgm:prSet/>
      <dgm:spPr/>
      <dgm:t>
        <a:bodyPr/>
        <a:lstStyle/>
        <a:p>
          <a:pPr>
            <a:lnSpc>
              <a:spcPct val="100000"/>
            </a:lnSpc>
            <a:defRPr b="1"/>
          </a:pPr>
          <a:endParaRPr lang="en-US"/>
        </a:p>
      </dgm:t>
    </dgm:pt>
    <dgm:pt modelId="{7A740D99-9CDE-4E8C-968E-84119E9FAEB8}">
      <dgm:prSet/>
      <dgm:spPr/>
      <dgm:t>
        <a:bodyPr/>
        <a:lstStyle/>
        <a:p>
          <a:pPr>
            <a:lnSpc>
              <a:spcPct val="100000"/>
            </a:lnSpc>
          </a:pPr>
          <a:r>
            <a:rPr lang="en-US"/>
            <a:t>AI agents switch between multiple conversations efficiently to maintain smooth interactions.</a:t>
          </a:r>
        </a:p>
      </dgm:t>
    </dgm:pt>
    <dgm:pt modelId="{C4DF44FA-187A-452D-9953-CC36A7D9A217}" type="parTrans" cxnId="{0D2D0CF4-A2F7-4BFD-82A9-FEC7346559A7}">
      <dgm:prSet/>
      <dgm:spPr/>
      <dgm:t>
        <a:bodyPr/>
        <a:lstStyle/>
        <a:p>
          <a:endParaRPr lang="en-US"/>
        </a:p>
      </dgm:t>
    </dgm:pt>
    <dgm:pt modelId="{5E3D6CF0-ABA0-4FC2-92C9-1030B07856E3}" type="sibTrans" cxnId="{0D2D0CF4-A2F7-4BFD-82A9-FEC7346559A7}">
      <dgm:prSet/>
      <dgm:spPr/>
      <dgm:t>
        <a:bodyPr/>
        <a:lstStyle/>
        <a:p>
          <a:endParaRPr lang="en-US"/>
        </a:p>
      </dgm:t>
    </dgm:pt>
    <dgm:pt modelId="{34A12941-7D3C-4536-BF25-8A7C28258140}">
      <dgm:prSet/>
      <dgm:spPr/>
      <dgm:t>
        <a:bodyPr/>
        <a:lstStyle/>
        <a:p>
          <a:pPr>
            <a:lnSpc>
              <a:spcPct val="100000"/>
            </a:lnSpc>
            <a:defRPr b="1"/>
          </a:pPr>
          <a:r>
            <a:rPr lang="en-US"/>
            <a:t>Operating System Process Switching</a:t>
          </a:r>
        </a:p>
      </dgm:t>
    </dgm:pt>
    <dgm:pt modelId="{56AFE14E-211B-4DCC-9758-A564ACC5644F}" type="parTrans" cxnId="{59E69FC4-A543-4998-9F7C-9F6200F1893C}">
      <dgm:prSet/>
      <dgm:spPr/>
      <dgm:t>
        <a:bodyPr/>
        <a:lstStyle/>
        <a:p>
          <a:endParaRPr lang="en-US"/>
        </a:p>
      </dgm:t>
    </dgm:pt>
    <dgm:pt modelId="{840D9C02-CD6A-4B0B-B835-C0083321246D}" type="sibTrans" cxnId="{59E69FC4-A543-4998-9F7C-9F6200F1893C}">
      <dgm:prSet/>
      <dgm:spPr/>
      <dgm:t>
        <a:bodyPr/>
        <a:lstStyle/>
        <a:p>
          <a:pPr>
            <a:lnSpc>
              <a:spcPct val="100000"/>
            </a:lnSpc>
            <a:defRPr b="1"/>
          </a:pPr>
          <a:endParaRPr lang="en-US"/>
        </a:p>
      </dgm:t>
    </dgm:pt>
    <dgm:pt modelId="{1BD4B140-EA5E-4AF9-B2E4-588A0FD98117}">
      <dgm:prSet/>
      <dgm:spPr/>
      <dgm:t>
        <a:bodyPr/>
        <a:lstStyle/>
        <a:p>
          <a:pPr>
            <a:lnSpc>
              <a:spcPct val="100000"/>
            </a:lnSpc>
          </a:pPr>
          <a:r>
            <a:rPr lang="en-US"/>
            <a:t>Operating systems optimize resources by switching processes rapidly and efficiently.</a:t>
          </a:r>
        </a:p>
      </dgm:t>
    </dgm:pt>
    <dgm:pt modelId="{EAA09A48-3DA7-4138-9A0C-1F25783BB883}" type="parTrans" cxnId="{A0B101C1-F9F0-49BF-9CDF-569F5458F742}">
      <dgm:prSet/>
      <dgm:spPr/>
      <dgm:t>
        <a:bodyPr/>
        <a:lstStyle/>
        <a:p>
          <a:endParaRPr lang="en-US"/>
        </a:p>
      </dgm:t>
    </dgm:pt>
    <dgm:pt modelId="{1D7A4502-80E3-43AD-8BEE-A75699DC8DF7}" type="sibTrans" cxnId="{A0B101C1-F9F0-49BF-9CDF-569F5458F742}">
      <dgm:prSet/>
      <dgm:spPr/>
      <dgm:t>
        <a:bodyPr/>
        <a:lstStyle/>
        <a:p>
          <a:endParaRPr lang="en-US"/>
        </a:p>
      </dgm:t>
    </dgm:pt>
    <dgm:pt modelId="{6A888E54-3FAF-4E4B-B652-D9D30B17DA94}">
      <dgm:prSet/>
      <dgm:spPr/>
      <dgm:t>
        <a:bodyPr/>
        <a:lstStyle/>
        <a:p>
          <a:pPr>
            <a:lnSpc>
              <a:spcPct val="100000"/>
            </a:lnSpc>
            <a:defRPr b="1"/>
          </a:pPr>
          <a:r>
            <a:rPr lang="en-US"/>
            <a:t>Resource Optimization</a:t>
          </a:r>
        </a:p>
      </dgm:t>
    </dgm:pt>
    <dgm:pt modelId="{A2CB5CBB-E0F4-4E32-9FC8-A6F024A44B2B}" type="parTrans" cxnId="{05B1AEA0-5775-4766-8355-8EEA160B4D29}">
      <dgm:prSet/>
      <dgm:spPr/>
      <dgm:t>
        <a:bodyPr/>
        <a:lstStyle/>
        <a:p>
          <a:endParaRPr lang="en-US"/>
        </a:p>
      </dgm:t>
    </dgm:pt>
    <dgm:pt modelId="{884A5BF3-6085-4C36-9FA9-0006F26DF389}" type="sibTrans" cxnId="{05B1AEA0-5775-4766-8355-8EEA160B4D29}">
      <dgm:prSet/>
      <dgm:spPr/>
      <dgm:t>
        <a:bodyPr/>
        <a:lstStyle/>
        <a:p>
          <a:endParaRPr lang="en-US"/>
        </a:p>
      </dgm:t>
    </dgm:pt>
    <dgm:pt modelId="{B0542972-350C-4DDB-B77B-8D07A710C493}">
      <dgm:prSet/>
      <dgm:spPr/>
      <dgm:t>
        <a:bodyPr/>
        <a:lstStyle/>
        <a:p>
          <a:pPr>
            <a:lnSpc>
              <a:spcPct val="100000"/>
            </a:lnSpc>
          </a:pPr>
          <a:r>
            <a:rPr lang="en-US"/>
            <a:t>Task switching in AI and OS improves system resource utilization and performance.</a:t>
          </a:r>
        </a:p>
      </dgm:t>
    </dgm:pt>
    <dgm:pt modelId="{67A45829-EB31-43DB-A6FD-C96A5D44A632}" type="parTrans" cxnId="{FAEDBA05-C737-4EB0-9694-2AECE5F9B135}">
      <dgm:prSet/>
      <dgm:spPr/>
      <dgm:t>
        <a:bodyPr/>
        <a:lstStyle/>
        <a:p>
          <a:endParaRPr lang="en-US"/>
        </a:p>
      </dgm:t>
    </dgm:pt>
    <dgm:pt modelId="{100D9E2E-0C9D-44E1-BD9D-580512BD7EEE}" type="sibTrans" cxnId="{FAEDBA05-C737-4EB0-9694-2AECE5F9B135}">
      <dgm:prSet/>
      <dgm:spPr/>
      <dgm:t>
        <a:bodyPr/>
        <a:lstStyle/>
        <a:p>
          <a:endParaRPr lang="en-US"/>
        </a:p>
      </dgm:t>
    </dgm:pt>
    <dgm:pt modelId="{CF75199E-5494-41D3-BE44-A0A842AFDE62}" type="pres">
      <dgm:prSet presAssocID="{13907210-87A9-4209-85FF-1E8EC5E8D812}" presName="Root" presStyleCnt="0">
        <dgm:presLayoutVars>
          <dgm:dir/>
          <dgm:resizeHandles val="exact"/>
        </dgm:presLayoutVars>
      </dgm:prSet>
      <dgm:spPr/>
    </dgm:pt>
    <dgm:pt modelId="{600C01B2-9952-4494-9901-9584F244DB8A}" type="pres">
      <dgm:prSet presAssocID="{FCC8BBAF-3D2F-41C8-A3A4-F7B8122E2AF8}" presName="Composite" presStyleCnt="0"/>
      <dgm:spPr/>
    </dgm:pt>
    <dgm:pt modelId="{71F93BE3-35E5-4F58-B64C-BF7D544D75B8}" type="pres">
      <dgm:prSet presAssocID="{FCC8BBAF-3D2F-41C8-A3A4-F7B8122E2AF8}"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6769" r="16479" b="-3"/>
          <a:stretch/>
        </a:blipFill>
      </dgm:spPr>
      <dgm:extLst>
        <a:ext uri="{E40237B7-FDA0-4F09-8148-C483321AD2D9}">
          <dgm14:cNvPr xmlns:dgm14="http://schemas.microsoft.com/office/drawing/2010/diagram" id="0" name="" descr="Hashtag and @ notification icons"/>
        </a:ext>
      </dgm:extLst>
    </dgm:pt>
    <dgm:pt modelId="{4C66FBAC-F8BC-4DCD-B589-D1FB8B02DD59}" type="pres">
      <dgm:prSet presAssocID="{FCC8BBAF-3D2F-41C8-A3A4-F7B8122E2AF8}" presName="Subtitle" presStyleLbl="revTx" presStyleIdx="0" presStyleCnt="6">
        <dgm:presLayoutVars>
          <dgm:chMax val="0"/>
          <dgm:bulletEnabled/>
        </dgm:presLayoutVars>
      </dgm:prSet>
      <dgm:spPr/>
    </dgm:pt>
    <dgm:pt modelId="{857DBBB4-B79F-4E65-94FD-D1D26975D738}" type="pres">
      <dgm:prSet presAssocID="{FCC8BBAF-3D2F-41C8-A3A4-F7B8122E2AF8}" presName="Description" presStyleLbl="revTx" presStyleIdx="1" presStyleCnt="6">
        <dgm:presLayoutVars>
          <dgm:bulletEnabled/>
        </dgm:presLayoutVars>
      </dgm:prSet>
      <dgm:spPr/>
    </dgm:pt>
    <dgm:pt modelId="{8C757CAC-AB5F-49C3-B7F4-57EE611F78F4}" type="pres">
      <dgm:prSet presAssocID="{8FD30BB8-B78C-4227-B380-CA59EF14E457}" presName="sibTrans" presStyleLbl="sibTrans2D1" presStyleIdx="0" presStyleCnt="0"/>
      <dgm:spPr/>
    </dgm:pt>
    <dgm:pt modelId="{AA7B3522-FD8D-439A-8EB1-C5E32EB6272A}" type="pres">
      <dgm:prSet presAssocID="{34A12941-7D3C-4536-BF25-8A7C28258140}" presName="Composite" presStyleCnt="0"/>
      <dgm:spPr/>
    </dgm:pt>
    <dgm:pt modelId="{4A9C2C5C-AB8A-443C-BE5E-3D4C7E516E76}" type="pres">
      <dgm:prSet presAssocID="{34A12941-7D3C-4536-BF25-8A7C28258140}"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1465" r="13534" b="-2"/>
          <a:stretch/>
        </a:blipFill>
      </dgm:spPr>
      <dgm:extLst>
        <a:ext uri="{E40237B7-FDA0-4F09-8148-C483321AD2D9}">
          <dgm14:cNvPr xmlns:dgm14="http://schemas.microsoft.com/office/drawing/2010/diagram" id="0" name="" descr="Cloud computing concept isolated on white background"/>
        </a:ext>
      </dgm:extLst>
    </dgm:pt>
    <dgm:pt modelId="{3D0158E1-8102-434E-90E4-E7AF0D6EC12C}" type="pres">
      <dgm:prSet presAssocID="{34A12941-7D3C-4536-BF25-8A7C28258140}" presName="Subtitle" presStyleLbl="revTx" presStyleIdx="2" presStyleCnt="6">
        <dgm:presLayoutVars>
          <dgm:chMax val="0"/>
          <dgm:bulletEnabled/>
        </dgm:presLayoutVars>
      </dgm:prSet>
      <dgm:spPr/>
    </dgm:pt>
    <dgm:pt modelId="{93287953-252F-4AAA-A408-0DF79C028C6D}" type="pres">
      <dgm:prSet presAssocID="{34A12941-7D3C-4536-BF25-8A7C28258140}" presName="Description" presStyleLbl="revTx" presStyleIdx="3" presStyleCnt="6">
        <dgm:presLayoutVars>
          <dgm:bulletEnabled/>
        </dgm:presLayoutVars>
      </dgm:prSet>
      <dgm:spPr/>
    </dgm:pt>
    <dgm:pt modelId="{FD17DAA0-FF1C-43D5-8410-3FB92E28049F}" type="pres">
      <dgm:prSet presAssocID="{840D9C02-CD6A-4B0B-B835-C0083321246D}" presName="sibTrans" presStyleLbl="sibTrans2D1" presStyleIdx="0" presStyleCnt="0"/>
      <dgm:spPr/>
    </dgm:pt>
    <dgm:pt modelId="{35BF4B09-6775-4D58-8E0F-D072EA54814B}" type="pres">
      <dgm:prSet presAssocID="{6A888E54-3FAF-4E4B-B652-D9D30B17DA94}" presName="Composite" presStyleCnt="0"/>
      <dgm:spPr/>
    </dgm:pt>
    <dgm:pt modelId="{C424B229-DBFD-4C38-A57F-D5848DCEB245}" type="pres">
      <dgm:prSet presAssocID="{6A888E54-3FAF-4E4B-B652-D9D30B17DA94}"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21087" r="12161" b="-3"/>
          <a:stretch/>
        </a:blipFill>
      </dgm:spPr>
      <dgm:extLst>
        <a:ext uri="{E40237B7-FDA0-4F09-8148-C483321AD2D9}">
          <dgm14:cNvPr xmlns:dgm14="http://schemas.microsoft.com/office/drawing/2010/diagram" id="0" name="" descr="Smart city and wireless communication network"/>
        </a:ext>
      </dgm:extLst>
    </dgm:pt>
    <dgm:pt modelId="{2FBF914C-BEAB-4A4A-B526-434360240C33}" type="pres">
      <dgm:prSet presAssocID="{6A888E54-3FAF-4E4B-B652-D9D30B17DA94}" presName="Subtitle" presStyleLbl="revTx" presStyleIdx="4" presStyleCnt="6">
        <dgm:presLayoutVars>
          <dgm:chMax val="0"/>
          <dgm:bulletEnabled/>
        </dgm:presLayoutVars>
      </dgm:prSet>
      <dgm:spPr/>
    </dgm:pt>
    <dgm:pt modelId="{18F42892-1E7A-4114-93DA-41C8D1340663}" type="pres">
      <dgm:prSet presAssocID="{6A888E54-3FAF-4E4B-B652-D9D30B17DA94}" presName="Description" presStyleLbl="revTx" presStyleIdx="5" presStyleCnt="6">
        <dgm:presLayoutVars>
          <dgm:bulletEnabled/>
        </dgm:presLayoutVars>
      </dgm:prSet>
      <dgm:spPr/>
    </dgm:pt>
  </dgm:ptLst>
  <dgm:cxnLst>
    <dgm:cxn modelId="{FAEDBA05-C737-4EB0-9694-2AECE5F9B135}" srcId="{6A888E54-3FAF-4E4B-B652-D9D30B17DA94}" destId="{B0542972-350C-4DDB-B77B-8D07A710C493}" srcOrd="0" destOrd="0" parTransId="{67A45829-EB31-43DB-A6FD-C96A5D44A632}" sibTransId="{100D9E2E-0C9D-44E1-BD9D-580512BD7EEE}"/>
    <dgm:cxn modelId="{3024B80A-B27B-40F0-A7F0-F52D677B0F21}" type="presOf" srcId="{8FD30BB8-B78C-4227-B380-CA59EF14E457}" destId="{8C757CAC-AB5F-49C3-B7F4-57EE611F78F4}" srcOrd="0" destOrd="0" presId="urn:microsoft.com/office/officeart/2024/3/layout/verticalVisualTextBlock1"/>
    <dgm:cxn modelId="{5525C721-8125-4F1D-8BEB-41742E71DCB0}" srcId="{13907210-87A9-4209-85FF-1E8EC5E8D812}" destId="{FCC8BBAF-3D2F-41C8-A3A4-F7B8122E2AF8}" srcOrd="0" destOrd="0" parTransId="{85131F60-D8F9-4851-AB25-82E89814A7A7}" sibTransId="{8FD30BB8-B78C-4227-B380-CA59EF14E457}"/>
    <dgm:cxn modelId="{4A423A36-6BBB-4787-9C98-835878C5121A}" type="presOf" srcId="{840D9C02-CD6A-4B0B-B835-C0083321246D}" destId="{FD17DAA0-FF1C-43D5-8410-3FB92E28049F}" srcOrd="0" destOrd="0" presId="urn:microsoft.com/office/officeart/2024/3/layout/verticalVisualTextBlock1"/>
    <dgm:cxn modelId="{CEBF436E-42F6-49E0-B040-6B29C2886303}" type="presOf" srcId="{7A740D99-9CDE-4E8C-968E-84119E9FAEB8}" destId="{857DBBB4-B79F-4E65-94FD-D1D26975D738}" srcOrd="0" destOrd="0" presId="urn:microsoft.com/office/officeart/2024/3/layout/verticalVisualTextBlock1"/>
    <dgm:cxn modelId="{33A7F371-AF59-46F6-A56A-487A3A37ADA4}" type="presOf" srcId="{34A12941-7D3C-4536-BF25-8A7C28258140}" destId="{3D0158E1-8102-434E-90E4-E7AF0D6EC12C}" srcOrd="0" destOrd="0" presId="urn:microsoft.com/office/officeart/2024/3/layout/verticalVisualTextBlock1"/>
    <dgm:cxn modelId="{05B1AEA0-5775-4766-8355-8EEA160B4D29}" srcId="{13907210-87A9-4209-85FF-1E8EC5E8D812}" destId="{6A888E54-3FAF-4E4B-B652-D9D30B17DA94}" srcOrd="2" destOrd="0" parTransId="{A2CB5CBB-E0F4-4E32-9FC8-A6F024A44B2B}" sibTransId="{884A5BF3-6085-4C36-9FA9-0006F26DF389}"/>
    <dgm:cxn modelId="{A0B101C1-F9F0-49BF-9CDF-569F5458F742}" srcId="{34A12941-7D3C-4536-BF25-8A7C28258140}" destId="{1BD4B140-EA5E-4AF9-B2E4-588A0FD98117}" srcOrd="0" destOrd="0" parTransId="{EAA09A48-3DA7-4138-9A0C-1F25783BB883}" sibTransId="{1D7A4502-80E3-43AD-8BEE-A75699DC8DF7}"/>
    <dgm:cxn modelId="{59E69FC4-A543-4998-9F7C-9F6200F1893C}" srcId="{13907210-87A9-4209-85FF-1E8EC5E8D812}" destId="{34A12941-7D3C-4536-BF25-8A7C28258140}" srcOrd="1" destOrd="0" parTransId="{56AFE14E-211B-4DCC-9758-A564ACC5644F}" sibTransId="{840D9C02-CD6A-4B0B-B835-C0083321246D}"/>
    <dgm:cxn modelId="{2BDA7CCD-AB7F-4771-90D1-35523A4678BD}" type="presOf" srcId="{FCC8BBAF-3D2F-41C8-A3A4-F7B8122E2AF8}" destId="{4C66FBAC-F8BC-4DCD-B589-D1FB8B02DD59}" srcOrd="0" destOrd="0" presId="urn:microsoft.com/office/officeart/2024/3/layout/verticalVisualTextBlock1"/>
    <dgm:cxn modelId="{DAF56FD3-929A-4353-B07F-D058C6DBECB7}" type="presOf" srcId="{B0542972-350C-4DDB-B77B-8D07A710C493}" destId="{18F42892-1E7A-4114-93DA-41C8D1340663}" srcOrd="0" destOrd="0" presId="urn:microsoft.com/office/officeart/2024/3/layout/verticalVisualTextBlock1"/>
    <dgm:cxn modelId="{D22DFADD-20CB-4D89-AC40-F5450ACCF10C}" type="presOf" srcId="{6A888E54-3FAF-4E4B-B652-D9D30B17DA94}" destId="{2FBF914C-BEAB-4A4A-B526-434360240C33}" srcOrd="0" destOrd="0" presId="urn:microsoft.com/office/officeart/2024/3/layout/verticalVisualTextBlock1"/>
    <dgm:cxn modelId="{040553E0-A2E9-4EAD-9ABA-DA3811C1B727}" type="presOf" srcId="{1BD4B140-EA5E-4AF9-B2E4-588A0FD98117}" destId="{93287953-252F-4AAA-A408-0DF79C028C6D}" srcOrd="0" destOrd="0" presId="urn:microsoft.com/office/officeart/2024/3/layout/verticalVisualTextBlock1"/>
    <dgm:cxn modelId="{0D2D0CF4-A2F7-4BFD-82A9-FEC7346559A7}" srcId="{FCC8BBAF-3D2F-41C8-A3A4-F7B8122E2AF8}" destId="{7A740D99-9CDE-4E8C-968E-84119E9FAEB8}" srcOrd="0" destOrd="0" parTransId="{C4DF44FA-187A-452D-9953-CC36A7D9A217}" sibTransId="{5E3D6CF0-ABA0-4FC2-92C9-1030B07856E3}"/>
    <dgm:cxn modelId="{F11BD5FB-8432-4D98-9B8C-D34FA5899E8B}" type="presOf" srcId="{13907210-87A9-4209-85FF-1E8EC5E8D812}" destId="{CF75199E-5494-41D3-BE44-A0A842AFDE62}" srcOrd="0" destOrd="0" presId="urn:microsoft.com/office/officeart/2024/3/layout/verticalVisualTextBlock1"/>
    <dgm:cxn modelId="{76A8B78D-CC24-4775-A8CF-6ADEC232C9CF}" type="presParOf" srcId="{CF75199E-5494-41D3-BE44-A0A842AFDE62}" destId="{600C01B2-9952-4494-9901-9584F244DB8A}" srcOrd="0" destOrd="0" presId="urn:microsoft.com/office/officeart/2024/3/layout/verticalVisualTextBlock1"/>
    <dgm:cxn modelId="{6E8DB215-C3AF-49FC-9235-1FE01E97CDF0}" type="presParOf" srcId="{600C01B2-9952-4494-9901-9584F244DB8A}" destId="{71F93BE3-35E5-4F58-B64C-BF7D544D75B8}" srcOrd="0" destOrd="0" presId="urn:microsoft.com/office/officeart/2024/3/layout/verticalVisualTextBlock1"/>
    <dgm:cxn modelId="{B49D6773-8E45-4AAD-ABB2-6B02B7EE41BA}" type="presParOf" srcId="{600C01B2-9952-4494-9901-9584F244DB8A}" destId="{4C66FBAC-F8BC-4DCD-B589-D1FB8B02DD59}" srcOrd="1" destOrd="0" presId="urn:microsoft.com/office/officeart/2024/3/layout/verticalVisualTextBlock1"/>
    <dgm:cxn modelId="{E9A3071D-9557-4916-8B97-8DDBC9FB90A5}" type="presParOf" srcId="{600C01B2-9952-4494-9901-9584F244DB8A}" destId="{857DBBB4-B79F-4E65-94FD-D1D26975D738}" srcOrd="2" destOrd="0" presId="urn:microsoft.com/office/officeart/2024/3/layout/verticalVisualTextBlock1"/>
    <dgm:cxn modelId="{BC8CE26F-958A-42A0-96AF-B0E5685634EC}" type="presParOf" srcId="{CF75199E-5494-41D3-BE44-A0A842AFDE62}" destId="{8C757CAC-AB5F-49C3-B7F4-57EE611F78F4}" srcOrd="1" destOrd="0" presId="urn:microsoft.com/office/officeart/2024/3/layout/verticalVisualTextBlock1"/>
    <dgm:cxn modelId="{627FF587-05A1-4BB6-888E-547639B3D8C0}" type="presParOf" srcId="{CF75199E-5494-41D3-BE44-A0A842AFDE62}" destId="{AA7B3522-FD8D-439A-8EB1-C5E32EB6272A}" srcOrd="2" destOrd="0" presId="urn:microsoft.com/office/officeart/2024/3/layout/verticalVisualTextBlock1"/>
    <dgm:cxn modelId="{8E684488-B86F-4D8E-A6B2-386F39D837E7}" type="presParOf" srcId="{AA7B3522-FD8D-439A-8EB1-C5E32EB6272A}" destId="{4A9C2C5C-AB8A-443C-BE5E-3D4C7E516E76}" srcOrd="0" destOrd="0" presId="urn:microsoft.com/office/officeart/2024/3/layout/verticalVisualTextBlock1"/>
    <dgm:cxn modelId="{0777805B-415C-4F40-9E8E-35867FA52FFE}" type="presParOf" srcId="{AA7B3522-FD8D-439A-8EB1-C5E32EB6272A}" destId="{3D0158E1-8102-434E-90E4-E7AF0D6EC12C}" srcOrd="1" destOrd="0" presId="urn:microsoft.com/office/officeart/2024/3/layout/verticalVisualTextBlock1"/>
    <dgm:cxn modelId="{B488DADE-667C-47F6-B303-00547114AEB7}" type="presParOf" srcId="{AA7B3522-FD8D-439A-8EB1-C5E32EB6272A}" destId="{93287953-252F-4AAA-A408-0DF79C028C6D}" srcOrd="2" destOrd="0" presId="urn:microsoft.com/office/officeart/2024/3/layout/verticalVisualTextBlock1"/>
    <dgm:cxn modelId="{98C61A66-D09D-48AC-9442-405B394EBC54}" type="presParOf" srcId="{CF75199E-5494-41D3-BE44-A0A842AFDE62}" destId="{FD17DAA0-FF1C-43D5-8410-3FB92E28049F}" srcOrd="3" destOrd="0" presId="urn:microsoft.com/office/officeart/2024/3/layout/verticalVisualTextBlock1"/>
    <dgm:cxn modelId="{EFE8BF6B-AAD8-43AA-B2A6-DBA93AC2C576}" type="presParOf" srcId="{CF75199E-5494-41D3-BE44-A0A842AFDE62}" destId="{35BF4B09-6775-4D58-8E0F-D072EA54814B}" srcOrd="4" destOrd="0" presId="urn:microsoft.com/office/officeart/2024/3/layout/verticalVisualTextBlock1"/>
    <dgm:cxn modelId="{3379A915-978D-4FBE-9C8E-0E6969ACD1BD}" type="presParOf" srcId="{35BF4B09-6775-4D58-8E0F-D072EA54814B}" destId="{C424B229-DBFD-4C38-A57F-D5848DCEB245}" srcOrd="0" destOrd="0" presId="urn:microsoft.com/office/officeart/2024/3/layout/verticalVisualTextBlock1"/>
    <dgm:cxn modelId="{DB4E7236-8B76-4368-92EC-64380D269BA1}" type="presParOf" srcId="{35BF4B09-6775-4D58-8E0F-D072EA54814B}" destId="{2FBF914C-BEAB-4A4A-B526-434360240C33}" srcOrd="1" destOrd="0" presId="urn:microsoft.com/office/officeart/2024/3/layout/verticalVisualTextBlock1"/>
    <dgm:cxn modelId="{FCD93116-F2B6-4918-9904-6BF40D3A97C6}" type="presParOf" srcId="{35BF4B09-6775-4D58-8E0F-D072EA54814B}" destId="{18F42892-1E7A-4114-93DA-41C8D1340663}"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B614C3-145B-477E-ADBB-DD6140F805D8}"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E6C910CD-53C2-4BDF-8B7C-5A8B6011BA17}">
      <dgm:prSet/>
      <dgm:spPr/>
      <dgm:t>
        <a:bodyPr/>
        <a:lstStyle/>
        <a:p>
          <a:pPr>
            <a:lnSpc>
              <a:spcPct val="100000"/>
            </a:lnSpc>
            <a:defRPr b="1"/>
          </a:pPr>
          <a:r>
            <a:rPr lang="en-US"/>
            <a:t>Transformative AI Paradigm</a:t>
          </a:r>
        </a:p>
      </dgm:t>
    </dgm:pt>
    <dgm:pt modelId="{189B0F81-DE41-444A-912D-E71B4FF9BFDB}" type="parTrans" cxnId="{600C3FAB-E777-47D9-91C0-19ECB7320553}">
      <dgm:prSet/>
      <dgm:spPr/>
      <dgm:t>
        <a:bodyPr/>
        <a:lstStyle/>
        <a:p>
          <a:endParaRPr lang="en-US"/>
        </a:p>
      </dgm:t>
    </dgm:pt>
    <dgm:pt modelId="{668D4053-D59A-439D-9D1B-108398F352F3}" type="sibTrans" cxnId="{600C3FAB-E777-47D9-91C0-19ECB7320553}">
      <dgm:prSet/>
      <dgm:spPr/>
      <dgm:t>
        <a:bodyPr/>
        <a:lstStyle/>
        <a:p>
          <a:pPr>
            <a:lnSpc>
              <a:spcPct val="100000"/>
            </a:lnSpc>
            <a:defRPr b="1"/>
          </a:pPr>
          <a:endParaRPr lang="en-US"/>
        </a:p>
      </dgm:t>
    </dgm:pt>
    <dgm:pt modelId="{5BF1F680-1A52-41D4-BCC6-14D1ED764C28}">
      <dgm:prSet/>
      <dgm:spPr/>
      <dgm:t>
        <a:bodyPr/>
        <a:lstStyle/>
        <a:p>
          <a:pPr>
            <a:lnSpc>
              <a:spcPct val="100000"/>
            </a:lnSpc>
          </a:pPr>
          <a:r>
            <a:rPr lang="en-US"/>
            <a:t>Large language models with advanced memory reshape AI into an operating system paradigm, transforming capabilities and workflows.</a:t>
          </a:r>
        </a:p>
      </dgm:t>
    </dgm:pt>
    <dgm:pt modelId="{BED69110-CF66-42FB-8CBD-E86F65F58067}" type="parTrans" cxnId="{6087DE29-D3F8-47DC-B9FF-A2500F199FC1}">
      <dgm:prSet/>
      <dgm:spPr/>
      <dgm:t>
        <a:bodyPr/>
        <a:lstStyle/>
        <a:p>
          <a:endParaRPr lang="en-US"/>
        </a:p>
      </dgm:t>
    </dgm:pt>
    <dgm:pt modelId="{9043CE6A-F212-42ED-A0B1-055272FD2B7B}" type="sibTrans" cxnId="{6087DE29-D3F8-47DC-B9FF-A2500F199FC1}">
      <dgm:prSet/>
      <dgm:spPr/>
      <dgm:t>
        <a:bodyPr/>
        <a:lstStyle/>
        <a:p>
          <a:endParaRPr lang="en-US"/>
        </a:p>
      </dgm:t>
    </dgm:pt>
    <dgm:pt modelId="{A552F892-61E2-4B67-BA68-0AF49C64B23B}">
      <dgm:prSet/>
      <dgm:spPr/>
      <dgm:t>
        <a:bodyPr/>
        <a:lstStyle/>
        <a:p>
          <a:pPr>
            <a:lnSpc>
              <a:spcPct val="100000"/>
            </a:lnSpc>
            <a:defRPr b="1"/>
          </a:pPr>
          <a:r>
            <a:rPr lang="en-US"/>
            <a:t>Memory and Multitasking</a:t>
          </a:r>
        </a:p>
      </dgm:t>
    </dgm:pt>
    <dgm:pt modelId="{3ED9E7EC-8B76-4015-9622-913E4978E4CE}" type="parTrans" cxnId="{C7D83150-8124-439C-9ED8-B3AB771F0E52}">
      <dgm:prSet/>
      <dgm:spPr/>
      <dgm:t>
        <a:bodyPr/>
        <a:lstStyle/>
        <a:p>
          <a:endParaRPr lang="en-US"/>
        </a:p>
      </dgm:t>
    </dgm:pt>
    <dgm:pt modelId="{2177E4A1-287A-419A-8AD7-2CE67B9FCA67}" type="sibTrans" cxnId="{C7D83150-8124-439C-9ED8-B3AB771F0E52}">
      <dgm:prSet/>
      <dgm:spPr/>
      <dgm:t>
        <a:bodyPr/>
        <a:lstStyle/>
        <a:p>
          <a:pPr>
            <a:lnSpc>
              <a:spcPct val="100000"/>
            </a:lnSpc>
            <a:defRPr b="1"/>
          </a:pPr>
          <a:endParaRPr lang="en-US"/>
        </a:p>
      </dgm:t>
    </dgm:pt>
    <dgm:pt modelId="{5BB32D3F-844C-40EE-A382-A620D2E5BDE4}">
      <dgm:prSet/>
      <dgm:spPr/>
      <dgm:t>
        <a:bodyPr/>
        <a:lstStyle/>
        <a:p>
          <a:pPr>
            <a:lnSpc>
              <a:spcPct val="100000"/>
            </a:lnSpc>
          </a:pPr>
          <a:r>
            <a:rPr lang="en-US"/>
            <a:t>Advanced agent memory enables efficient multitasking and dynamic learning, enhancing AI responsiveness and adaptability.</a:t>
          </a:r>
        </a:p>
      </dgm:t>
    </dgm:pt>
    <dgm:pt modelId="{1EEE2B6C-7F56-4FDF-AA82-3FD1C6AB118E}" type="parTrans" cxnId="{2385CF4D-C5EF-4468-BC99-27D7256B1045}">
      <dgm:prSet/>
      <dgm:spPr/>
      <dgm:t>
        <a:bodyPr/>
        <a:lstStyle/>
        <a:p>
          <a:endParaRPr lang="en-US"/>
        </a:p>
      </dgm:t>
    </dgm:pt>
    <dgm:pt modelId="{4636B362-2515-48B2-AA77-41ADF0E9FC9E}" type="sibTrans" cxnId="{2385CF4D-C5EF-4468-BC99-27D7256B1045}">
      <dgm:prSet/>
      <dgm:spPr/>
      <dgm:t>
        <a:bodyPr/>
        <a:lstStyle/>
        <a:p>
          <a:endParaRPr lang="en-US"/>
        </a:p>
      </dgm:t>
    </dgm:pt>
    <dgm:pt modelId="{2632701E-9E99-442F-B69B-F2F436696D67}">
      <dgm:prSet/>
      <dgm:spPr/>
      <dgm:t>
        <a:bodyPr/>
        <a:lstStyle/>
        <a:p>
          <a:pPr>
            <a:lnSpc>
              <a:spcPct val="100000"/>
            </a:lnSpc>
            <a:defRPr b="1"/>
          </a:pPr>
          <a:r>
            <a:rPr lang="en-US"/>
            <a:t>Redefining Interaction</a:t>
          </a:r>
        </a:p>
      </dgm:t>
    </dgm:pt>
    <dgm:pt modelId="{78C7A6B7-4EF9-429D-A108-ED88E90F40DF}" type="parTrans" cxnId="{086213F3-B2FC-40D7-9EE8-0C2B04721714}">
      <dgm:prSet/>
      <dgm:spPr/>
      <dgm:t>
        <a:bodyPr/>
        <a:lstStyle/>
        <a:p>
          <a:endParaRPr lang="en-US"/>
        </a:p>
      </dgm:t>
    </dgm:pt>
    <dgm:pt modelId="{613CFEF1-3D25-408E-8AEE-4DE795665558}" type="sibTrans" cxnId="{086213F3-B2FC-40D7-9EE8-0C2B04721714}">
      <dgm:prSet/>
      <dgm:spPr/>
      <dgm:t>
        <a:bodyPr/>
        <a:lstStyle/>
        <a:p>
          <a:endParaRPr lang="en-US"/>
        </a:p>
      </dgm:t>
    </dgm:pt>
    <dgm:pt modelId="{69E356E1-3659-4336-8559-363FBEE93A89}">
      <dgm:prSet/>
      <dgm:spPr/>
      <dgm:t>
        <a:bodyPr/>
        <a:lstStyle/>
        <a:p>
          <a:pPr>
            <a:lnSpc>
              <a:spcPct val="100000"/>
            </a:lnSpc>
          </a:pPr>
          <a:r>
            <a:rPr lang="en-US"/>
            <a:t>AI agents managing security and learning redefine human-computer interaction with smarter, safer interfaces.</a:t>
          </a:r>
        </a:p>
      </dgm:t>
    </dgm:pt>
    <dgm:pt modelId="{84342F9A-5126-42BA-ADBF-87DDDDE3DAE3}" type="parTrans" cxnId="{147A1B16-BECC-451C-98F5-0DFB312297D8}">
      <dgm:prSet/>
      <dgm:spPr/>
      <dgm:t>
        <a:bodyPr/>
        <a:lstStyle/>
        <a:p>
          <a:endParaRPr lang="en-US"/>
        </a:p>
      </dgm:t>
    </dgm:pt>
    <dgm:pt modelId="{2DD93C35-B15B-498E-895D-07822B3E059F}" type="sibTrans" cxnId="{147A1B16-BECC-451C-98F5-0DFB312297D8}">
      <dgm:prSet/>
      <dgm:spPr/>
      <dgm:t>
        <a:bodyPr/>
        <a:lstStyle/>
        <a:p>
          <a:endParaRPr lang="en-US"/>
        </a:p>
      </dgm:t>
    </dgm:pt>
    <dgm:pt modelId="{151FFD46-DC82-4F38-9FCE-BC1146A2E2D4}" type="pres">
      <dgm:prSet presAssocID="{0CB614C3-145B-477E-ADBB-DD6140F805D8}" presName="Name0" presStyleCnt="0">
        <dgm:presLayoutVars>
          <dgm:dir/>
          <dgm:resizeHandles val="exact"/>
        </dgm:presLayoutVars>
      </dgm:prSet>
      <dgm:spPr/>
    </dgm:pt>
    <dgm:pt modelId="{C595D03E-C3D9-422E-B9E9-BD4FFC2E7DFA}" type="pres">
      <dgm:prSet presAssocID="{E6C910CD-53C2-4BDF-8B7C-5A8B6011BA17}" presName="compNode" presStyleCnt="0"/>
      <dgm:spPr/>
    </dgm:pt>
    <dgm:pt modelId="{8EFE455C-FAFB-4430-AD6F-C7F369E71069}" type="pres">
      <dgm:prSet presAssocID="{E6C910CD-53C2-4BDF-8B7C-5A8B6011BA17}" presName="pictRect" presStyleLbl="revTx" presStyleIdx="0" presStyleCnt="6">
        <dgm:presLayoutVars>
          <dgm:chMax val="0"/>
          <dgm:bulletEnabled/>
        </dgm:presLayoutVars>
      </dgm:prSet>
      <dgm:spPr/>
    </dgm:pt>
    <dgm:pt modelId="{87C7822F-9FA0-46FF-AC6E-19520F5A05ED}" type="pres">
      <dgm:prSet presAssocID="{E6C910CD-53C2-4BDF-8B7C-5A8B6011BA17}" presName="textRect" presStyleLbl="revTx" presStyleIdx="1" presStyleCnt="6">
        <dgm:presLayoutVars>
          <dgm:bulletEnabled/>
        </dgm:presLayoutVars>
      </dgm:prSet>
      <dgm:spPr/>
    </dgm:pt>
    <dgm:pt modelId="{8B604723-4E21-437C-B2AD-0939E4095BB7}" type="pres">
      <dgm:prSet presAssocID="{668D4053-D59A-439D-9D1B-108398F352F3}" presName="sibTrans" presStyleLbl="sibTrans2D1" presStyleIdx="0" presStyleCnt="0"/>
      <dgm:spPr/>
    </dgm:pt>
    <dgm:pt modelId="{1BD9870B-140E-4E54-860C-AC8F0F348C3B}" type="pres">
      <dgm:prSet presAssocID="{A552F892-61E2-4B67-BA68-0AF49C64B23B}" presName="compNode" presStyleCnt="0"/>
      <dgm:spPr/>
    </dgm:pt>
    <dgm:pt modelId="{A7044BB8-DA1C-4761-AC1C-3B24EEF75E99}" type="pres">
      <dgm:prSet presAssocID="{A552F892-61E2-4B67-BA68-0AF49C64B23B}" presName="pictRect" presStyleLbl="revTx" presStyleIdx="2" presStyleCnt="6">
        <dgm:presLayoutVars>
          <dgm:chMax val="0"/>
          <dgm:bulletEnabled/>
        </dgm:presLayoutVars>
      </dgm:prSet>
      <dgm:spPr/>
    </dgm:pt>
    <dgm:pt modelId="{84771AF8-3BA1-4A65-BAB4-AC0713684F14}" type="pres">
      <dgm:prSet presAssocID="{A552F892-61E2-4B67-BA68-0AF49C64B23B}" presName="textRect" presStyleLbl="revTx" presStyleIdx="3" presStyleCnt="6">
        <dgm:presLayoutVars>
          <dgm:bulletEnabled/>
        </dgm:presLayoutVars>
      </dgm:prSet>
      <dgm:spPr/>
    </dgm:pt>
    <dgm:pt modelId="{CA56E32D-6DD2-4C72-A56D-9D577CAFB36C}" type="pres">
      <dgm:prSet presAssocID="{2177E4A1-287A-419A-8AD7-2CE67B9FCA67}" presName="sibTrans" presStyleLbl="sibTrans2D1" presStyleIdx="0" presStyleCnt="0"/>
      <dgm:spPr/>
    </dgm:pt>
    <dgm:pt modelId="{872A3EF8-CF59-4037-A9B1-484F5ED2A474}" type="pres">
      <dgm:prSet presAssocID="{2632701E-9E99-442F-B69B-F2F436696D67}" presName="compNode" presStyleCnt="0"/>
      <dgm:spPr/>
    </dgm:pt>
    <dgm:pt modelId="{D552BDA3-B487-4304-8942-36A52B4BA4AE}" type="pres">
      <dgm:prSet presAssocID="{2632701E-9E99-442F-B69B-F2F436696D67}" presName="pictRect" presStyleLbl="revTx" presStyleIdx="4" presStyleCnt="6">
        <dgm:presLayoutVars>
          <dgm:chMax val="0"/>
          <dgm:bulletEnabled/>
        </dgm:presLayoutVars>
      </dgm:prSet>
      <dgm:spPr/>
    </dgm:pt>
    <dgm:pt modelId="{38B8B4E1-F4A5-4552-8F5D-C59D44E74DB9}" type="pres">
      <dgm:prSet presAssocID="{2632701E-9E99-442F-B69B-F2F436696D67}" presName="textRect" presStyleLbl="revTx" presStyleIdx="5" presStyleCnt="6">
        <dgm:presLayoutVars>
          <dgm:bulletEnabled/>
        </dgm:presLayoutVars>
      </dgm:prSet>
      <dgm:spPr/>
    </dgm:pt>
  </dgm:ptLst>
  <dgm:cxnLst>
    <dgm:cxn modelId="{147A1B16-BECC-451C-98F5-0DFB312297D8}" srcId="{2632701E-9E99-442F-B69B-F2F436696D67}" destId="{69E356E1-3659-4336-8559-363FBEE93A89}" srcOrd="0" destOrd="0" parTransId="{84342F9A-5126-42BA-ADBF-87DDDDE3DAE3}" sibTransId="{2DD93C35-B15B-498E-895D-07822B3E059F}"/>
    <dgm:cxn modelId="{7647DE1B-F88B-430B-9EDC-7B1045673E1A}" type="presOf" srcId="{5BB32D3F-844C-40EE-A382-A620D2E5BDE4}" destId="{84771AF8-3BA1-4A65-BAB4-AC0713684F14}" srcOrd="0" destOrd="0" presId="urn:microsoft.com/office/officeart/2024/3/layout/hArchList1"/>
    <dgm:cxn modelId="{6087DE29-D3F8-47DC-B9FF-A2500F199FC1}" srcId="{E6C910CD-53C2-4BDF-8B7C-5A8B6011BA17}" destId="{5BF1F680-1A52-41D4-BCC6-14D1ED764C28}" srcOrd="0" destOrd="0" parTransId="{BED69110-CF66-42FB-8CBD-E86F65F58067}" sibTransId="{9043CE6A-F212-42ED-A0B1-055272FD2B7B}"/>
    <dgm:cxn modelId="{72758464-011F-4730-96F7-5BD96FD47E88}" type="presOf" srcId="{668D4053-D59A-439D-9D1B-108398F352F3}" destId="{8B604723-4E21-437C-B2AD-0939E4095BB7}" srcOrd="0" destOrd="0" presId="urn:microsoft.com/office/officeart/2024/3/layout/hArchList1"/>
    <dgm:cxn modelId="{2385CF4D-C5EF-4468-BC99-27D7256B1045}" srcId="{A552F892-61E2-4B67-BA68-0AF49C64B23B}" destId="{5BB32D3F-844C-40EE-A382-A620D2E5BDE4}" srcOrd="0" destOrd="0" parTransId="{1EEE2B6C-7F56-4FDF-AA82-3FD1C6AB118E}" sibTransId="{4636B362-2515-48B2-AA77-41ADF0E9FC9E}"/>
    <dgm:cxn modelId="{C7D83150-8124-439C-9ED8-B3AB771F0E52}" srcId="{0CB614C3-145B-477E-ADBB-DD6140F805D8}" destId="{A552F892-61E2-4B67-BA68-0AF49C64B23B}" srcOrd="1" destOrd="0" parTransId="{3ED9E7EC-8B76-4015-9622-913E4978E4CE}" sibTransId="{2177E4A1-287A-419A-8AD7-2CE67B9FCA67}"/>
    <dgm:cxn modelId="{D5732B58-3B87-4C94-A723-FC7DC9F3D138}" type="presOf" srcId="{2632701E-9E99-442F-B69B-F2F436696D67}" destId="{D552BDA3-B487-4304-8942-36A52B4BA4AE}" srcOrd="0" destOrd="0" presId="urn:microsoft.com/office/officeart/2024/3/layout/hArchList1"/>
    <dgm:cxn modelId="{5B310B59-29F8-4BFF-AAD9-1EA6C7E695FA}" type="presOf" srcId="{69E356E1-3659-4336-8559-363FBEE93A89}" destId="{38B8B4E1-F4A5-4552-8F5D-C59D44E74DB9}" srcOrd="0" destOrd="0" presId="urn:microsoft.com/office/officeart/2024/3/layout/hArchList1"/>
    <dgm:cxn modelId="{2463D78A-06D6-4C51-B1AF-0A3291A7B147}" type="presOf" srcId="{0CB614C3-145B-477E-ADBB-DD6140F805D8}" destId="{151FFD46-DC82-4F38-9FCE-BC1146A2E2D4}" srcOrd="0" destOrd="0" presId="urn:microsoft.com/office/officeart/2024/3/layout/hArchList1"/>
    <dgm:cxn modelId="{7D4B438F-2D73-4C21-9C8E-66457351F0ED}" type="presOf" srcId="{A552F892-61E2-4B67-BA68-0AF49C64B23B}" destId="{A7044BB8-DA1C-4761-AC1C-3B24EEF75E99}" srcOrd="0" destOrd="0" presId="urn:microsoft.com/office/officeart/2024/3/layout/hArchList1"/>
    <dgm:cxn modelId="{600C3FAB-E777-47D9-91C0-19ECB7320553}" srcId="{0CB614C3-145B-477E-ADBB-DD6140F805D8}" destId="{E6C910CD-53C2-4BDF-8B7C-5A8B6011BA17}" srcOrd="0" destOrd="0" parTransId="{189B0F81-DE41-444A-912D-E71B4FF9BFDB}" sibTransId="{668D4053-D59A-439D-9D1B-108398F352F3}"/>
    <dgm:cxn modelId="{D1B20BBB-E169-46ED-8519-76BEE584D9C8}" type="presOf" srcId="{E6C910CD-53C2-4BDF-8B7C-5A8B6011BA17}" destId="{8EFE455C-FAFB-4430-AD6F-C7F369E71069}" srcOrd="0" destOrd="0" presId="urn:microsoft.com/office/officeart/2024/3/layout/hArchList1"/>
    <dgm:cxn modelId="{06AC6BCE-36D3-486F-836A-4FBC54C88078}" type="presOf" srcId="{2177E4A1-287A-419A-8AD7-2CE67B9FCA67}" destId="{CA56E32D-6DD2-4C72-A56D-9D577CAFB36C}" srcOrd="0" destOrd="0" presId="urn:microsoft.com/office/officeart/2024/3/layout/hArchList1"/>
    <dgm:cxn modelId="{52DF5FEE-7A59-41FA-BB6E-D20473540B76}" type="presOf" srcId="{5BF1F680-1A52-41D4-BCC6-14D1ED764C28}" destId="{87C7822F-9FA0-46FF-AC6E-19520F5A05ED}" srcOrd="0" destOrd="0" presId="urn:microsoft.com/office/officeart/2024/3/layout/hArchList1"/>
    <dgm:cxn modelId="{086213F3-B2FC-40D7-9EE8-0C2B04721714}" srcId="{0CB614C3-145B-477E-ADBB-DD6140F805D8}" destId="{2632701E-9E99-442F-B69B-F2F436696D67}" srcOrd="2" destOrd="0" parTransId="{78C7A6B7-4EF9-429D-A108-ED88E90F40DF}" sibTransId="{613CFEF1-3D25-408E-8AEE-4DE795665558}"/>
    <dgm:cxn modelId="{C6DB4808-B48E-47D7-BDB9-FB61B70F0404}" type="presParOf" srcId="{151FFD46-DC82-4F38-9FCE-BC1146A2E2D4}" destId="{C595D03E-C3D9-422E-B9E9-BD4FFC2E7DFA}" srcOrd="0" destOrd="0" presId="urn:microsoft.com/office/officeart/2024/3/layout/hArchList1"/>
    <dgm:cxn modelId="{051257F8-8103-48EC-B4A5-42D933F9C00B}" type="presParOf" srcId="{C595D03E-C3D9-422E-B9E9-BD4FFC2E7DFA}" destId="{8EFE455C-FAFB-4430-AD6F-C7F369E71069}" srcOrd="0" destOrd="0" presId="urn:microsoft.com/office/officeart/2024/3/layout/hArchList1"/>
    <dgm:cxn modelId="{40E78BC2-E2D2-41F4-84F2-A1043D245C53}" type="presParOf" srcId="{C595D03E-C3D9-422E-B9E9-BD4FFC2E7DFA}" destId="{87C7822F-9FA0-46FF-AC6E-19520F5A05ED}" srcOrd="1" destOrd="0" presId="urn:microsoft.com/office/officeart/2024/3/layout/hArchList1"/>
    <dgm:cxn modelId="{8F698215-46D0-4104-B0E7-F865297987EA}" type="presParOf" srcId="{151FFD46-DC82-4F38-9FCE-BC1146A2E2D4}" destId="{8B604723-4E21-437C-B2AD-0939E4095BB7}" srcOrd="1" destOrd="0" presId="urn:microsoft.com/office/officeart/2024/3/layout/hArchList1"/>
    <dgm:cxn modelId="{5B669B89-F645-4E77-B994-AC28CD9F745D}" type="presParOf" srcId="{151FFD46-DC82-4F38-9FCE-BC1146A2E2D4}" destId="{1BD9870B-140E-4E54-860C-AC8F0F348C3B}" srcOrd="2" destOrd="0" presId="urn:microsoft.com/office/officeart/2024/3/layout/hArchList1"/>
    <dgm:cxn modelId="{1FE6C044-C7EA-45C9-B5A1-64D919CB4EC1}" type="presParOf" srcId="{1BD9870B-140E-4E54-860C-AC8F0F348C3B}" destId="{A7044BB8-DA1C-4761-AC1C-3B24EEF75E99}" srcOrd="0" destOrd="0" presId="urn:microsoft.com/office/officeart/2024/3/layout/hArchList1"/>
    <dgm:cxn modelId="{788AFE62-D7C0-4DE4-8ECF-3FD9D032B713}" type="presParOf" srcId="{1BD9870B-140E-4E54-860C-AC8F0F348C3B}" destId="{84771AF8-3BA1-4A65-BAB4-AC0713684F14}" srcOrd="1" destOrd="0" presId="urn:microsoft.com/office/officeart/2024/3/layout/hArchList1"/>
    <dgm:cxn modelId="{584CDEAA-A266-4E63-B5EB-4240210486F0}" type="presParOf" srcId="{151FFD46-DC82-4F38-9FCE-BC1146A2E2D4}" destId="{CA56E32D-6DD2-4C72-A56D-9D577CAFB36C}" srcOrd="3" destOrd="0" presId="urn:microsoft.com/office/officeart/2024/3/layout/hArchList1"/>
    <dgm:cxn modelId="{C522CD15-31FF-44BE-9320-A22D3208156D}" type="presParOf" srcId="{151FFD46-DC82-4F38-9FCE-BC1146A2E2D4}" destId="{872A3EF8-CF59-4037-A9B1-484F5ED2A474}" srcOrd="4" destOrd="0" presId="urn:microsoft.com/office/officeart/2024/3/layout/hArchList1"/>
    <dgm:cxn modelId="{ED73329F-7BFF-4681-A0D0-DB230D6D0EBD}" type="presParOf" srcId="{872A3EF8-CF59-4037-A9B1-484F5ED2A474}" destId="{D552BDA3-B487-4304-8942-36A52B4BA4AE}" srcOrd="0" destOrd="0" presId="urn:microsoft.com/office/officeart/2024/3/layout/hArchList1"/>
    <dgm:cxn modelId="{715C5CD0-1741-4315-AC74-80C2DC0B1DDF}" type="presParOf" srcId="{872A3EF8-CF59-4037-A9B1-484F5ED2A474}" destId="{38B8B4E1-F4A5-4552-8F5D-C59D44E74DB9}"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93BE3-35E5-4F58-B64C-BF7D544D75B8}">
      <dsp:nvSpPr>
        <dsp:cNvPr id="0" name=""/>
        <dsp:cNvSpPr/>
      </dsp:nvSpPr>
      <dsp:spPr>
        <a:xfrm>
          <a:off x="0" y="0"/>
          <a:ext cx="1961433" cy="196143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6769" r="16479" b="-3"/>
          <a:stretch/>
        </a:blipFill>
        <a:ln>
          <a:noFill/>
        </a:ln>
        <a:effectLst/>
      </dsp:spPr>
      <dsp:style>
        <a:lnRef idx="0">
          <a:scrgbClr r="0" g="0" b="0"/>
        </a:lnRef>
        <a:fillRef idx="3">
          <a:scrgbClr r="0" g="0" b="0"/>
        </a:fillRef>
        <a:effectRef idx="2">
          <a:scrgbClr r="0" g="0" b="0"/>
        </a:effectRef>
        <a:fontRef idx="minor">
          <a:schemeClr val="lt1"/>
        </a:fontRef>
      </dsp:style>
    </dsp:sp>
    <dsp:sp modelId="{4C66FBAC-F8BC-4DCD-B589-D1FB8B02DD59}">
      <dsp:nvSpPr>
        <dsp:cNvPr id="0" name=""/>
        <dsp:cNvSpPr/>
      </dsp:nvSpPr>
      <dsp:spPr>
        <a:xfrm>
          <a:off x="2141433" y="0"/>
          <a:ext cx="9782775" cy="428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AI Conversation Management</a:t>
          </a:r>
        </a:p>
      </dsp:txBody>
      <dsp:txXfrm>
        <a:off x="2141433" y="0"/>
        <a:ext cx="9782775" cy="428453"/>
      </dsp:txXfrm>
    </dsp:sp>
    <dsp:sp modelId="{857DBBB4-B79F-4E65-94FD-D1D26975D738}">
      <dsp:nvSpPr>
        <dsp:cNvPr id="0" name=""/>
        <dsp:cNvSpPr/>
      </dsp:nvSpPr>
      <dsp:spPr>
        <a:xfrm>
          <a:off x="2141433" y="428453"/>
          <a:ext cx="9782775" cy="1532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AI agents switch between multiple conversations efficiently to maintain smooth interactions.</a:t>
          </a:r>
        </a:p>
      </dsp:txBody>
      <dsp:txXfrm>
        <a:off x="2141433" y="428453"/>
        <a:ext cx="9782775" cy="1532980"/>
      </dsp:txXfrm>
    </dsp:sp>
    <dsp:sp modelId="{4A9C2C5C-AB8A-443C-BE5E-3D4C7E516E76}">
      <dsp:nvSpPr>
        <dsp:cNvPr id="0" name=""/>
        <dsp:cNvSpPr/>
      </dsp:nvSpPr>
      <dsp:spPr>
        <a:xfrm>
          <a:off x="0" y="2118348"/>
          <a:ext cx="1961433" cy="1961433"/>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1465" r="13534" b="-2"/>
          <a:stretch/>
        </a:blipFill>
        <a:ln>
          <a:noFill/>
        </a:ln>
        <a:effectLst/>
      </dsp:spPr>
      <dsp:style>
        <a:lnRef idx="0">
          <a:scrgbClr r="0" g="0" b="0"/>
        </a:lnRef>
        <a:fillRef idx="3">
          <a:scrgbClr r="0" g="0" b="0"/>
        </a:fillRef>
        <a:effectRef idx="2">
          <a:scrgbClr r="0" g="0" b="0"/>
        </a:effectRef>
        <a:fontRef idx="minor">
          <a:schemeClr val="lt1"/>
        </a:fontRef>
      </dsp:style>
    </dsp:sp>
    <dsp:sp modelId="{3D0158E1-8102-434E-90E4-E7AF0D6EC12C}">
      <dsp:nvSpPr>
        <dsp:cNvPr id="0" name=""/>
        <dsp:cNvSpPr/>
      </dsp:nvSpPr>
      <dsp:spPr>
        <a:xfrm>
          <a:off x="2141433" y="2118348"/>
          <a:ext cx="9782775" cy="428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Operating System Process Switching</a:t>
          </a:r>
        </a:p>
      </dsp:txBody>
      <dsp:txXfrm>
        <a:off x="2141433" y="2118348"/>
        <a:ext cx="9782775" cy="428453"/>
      </dsp:txXfrm>
    </dsp:sp>
    <dsp:sp modelId="{93287953-252F-4AAA-A408-0DF79C028C6D}">
      <dsp:nvSpPr>
        <dsp:cNvPr id="0" name=""/>
        <dsp:cNvSpPr/>
      </dsp:nvSpPr>
      <dsp:spPr>
        <a:xfrm>
          <a:off x="2141433" y="2546802"/>
          <a:ext cx="9782775" cy="1532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Operating systems optimize resources by switching processes rapidly and efficiently.</a:t>
          </a:r>
        </a:p>
      </dsp:txBody>
      <dsp:txXfrm>
        <a:off x="2141433" y="2546802"/>
        <a:ext cx="9782775" cy="1532980"/>
      </dsp:txXfrm>
    </dsp:sp>
    <dsp:sp modelId="{C424B229-DBFD-4C38-A57F-D5848DCEB245}">
      <dsp:nvSpPr>
        <dsp:cNvPr id="0" name=""/>
        <dsp:cNvSpPr/>
      </dsp:nvSpPr>
      <dsp:spPr>
        <a:xfrm>
          <a:off x="0" y="4236697"/>
          <a:ext cx="1961433" cy="1961433"/>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21087" r="12161" b="-3"/>
          <a:stretch/>
        </a:blipFill>
        <a:ln>
          <a:noFill/>
        </a:ln>
        <a:effectLst/>
      </dsp:spPr>
      <dsp:style>
        <a:lnRef idx="0">
          <a:scrgbClr r="0" g="0" b="0"/>
        </a:lnRef>
        <a:fillRef idx="3">
          <a:scrgbClr r="0" g="0" b="0"/>
        </a:fillRef>
        <a:effectRef idx="2">
          <a:scrgbClr r="0" g="0" b="0"/>
        </a:effectRef>
        <a:fontRef idx="minor">
          <a:schemeClr val="lt1"/>
        </a:fontRef>
      </dsp:style>
    </dsp:sp>
    <dsp:sp modelId="{2FBF914C-BEAB-4A4A-B526-434360240C33}">
      <dsp:nvSpPr>
        <dsp:cNvPr id="0" name=""/>
        <dsp:cNvSpPr/>
      </dsp:nvSpPr>
      <dsp:spPr>
        <a:xfrm>
          <a:off x="2141433" y="4236697"/>
          <a:ext cx="9782775" cy="428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Resource Optimization</a:t>
          </a:r>
        </a:p>
      </dsp:txBody>
      <dsp:txXfrm>
        <a:off x="2141433" y="4236697"/>
        <a:ext cx="9782775" cy="428453"/>
      </dsp:txXfrm>
    </dsp:sp>
    <dsp:sp modelId="{18F42892-1E7A-4114-93DA-41C8D1340663}">
      <dsp:nvSpPr>
        <dsp:cNvPr id="0" name=""/>
        <dsp:cNvSpPr/>
      </dsp:nvSpPr>
      <dsp:spPr>
        <a:xfrm>
          <a:off x="2141433" y="4665151"/>
          <a:ext cx="9782775" cy="1532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Task switching in AI and OS improves system resource utilization and performance.</a:t>
          </a:r>
        </a:p>
      </dsp:txBody>
      <dsp:txXfrm>
        <a:off x="2141433" y="4665151"/>
        <a:ext cx="9782775" cy="15329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E455C-FAFB-4430-AD6F-C7F369E71069}">
      <dsp:nvSpPr>
        <dsp:cNvPr id="0" name=""/>
        <dsp:cNvSpPr/>
      </dsp:nvSpPr>
      <dsp:spPr>
        <a:xfrm>
          <a:off x="0" y="0"/>
          <a:ext cx="2303145" cy="624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Transformative AI Paradigm</a:t>
          </a:r>
        </a:p>
      </dsp:txBody>
      <dsp:txXfrm>
        <a:off x="0" y="0"/>
        <a:ext cx="2303145" cy="624349"/>
      </dsp:txXfrm>
    </dsp:sp>
    <dsp:sp modelId="{87C7822F-9FA0-46FF-AC6E-19520F5A05ED}">
      <dsp:nvSpPr>
        <dsp:cNvPr id="0" name=""/>
        <dsp:cNvSpPr/>
      </dsp:nvSpPr>
      <dsp:spPr>
        <a:xfrm>
          <a:off x="0" y="624349"/>
          <a:ext cx="2303145" cy="1606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Large language models with advanced memory reshape AI into an operating system paradigm, transforming capabilities and workflows.</a:t>
          </a:r>
        </a:p>
      </dsp:txBody>
      <dsp:txXfrm>
        <a:off x="0" y="624349"/>
        <a:ext cx="2303145" cy="1606786"/>
      </dsp:txXfrm>
    </dsp:sp>
    <dsp:sp modelId="{A7044BB8-DA1C-4761-AC1C-3B24EEF75E99}">
      <dsp:nvSpPr>
        <dsp:cNvPr id="0" name=""/>
        <dsp:cNvSpPr/>
      </dsp:nvSpPr>
      <dsp:spPr>
        <a:xfrm>
          <a:off x="2533459" y="0"/>
          <a:ext cx="2303145" cy="624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Memory and Multitasking</a:t>
          </a:r>
        </a:p>
      </dsp:txBody>
      <dsp:txXfrm>
        <a:off x="2533459" y="0"/>
        <a:ext cx="2303145" cy="624349"/>
      </dsp:txXfrm>
    </dsp:sp>
    <dsp:sp modelId="{84771AF8-3BA1-4A65-BAB4-AC0713684F14}">
      <dsp:nvSpPr>
        <dsp:cNvPr id="0" name=""/>
        <dsp:cNvSpPr/>
      </dsp:nvSpPr>
      <dsp:spPr>
        <a:xfrm>
          <a:off x="2533459" y="624349"/>
          <a:ext cx="2303145" cy="1606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Advanced agent memory enables efficient multitasking and dynamic learning, enhancing AI responsiveness and adaptability.</a:t>
          </a:r>
        </a:p>
      </dsp:txBody>
      <dsp:txXfrm>
        <a:off x="2533459" y="624349"/>
        <a:ext cx="2303145" cy="1606786"/>
      </dsp:txXfrm>
    </dsp:sp>
    <dsp:sp modelId="{D552BDA3-B487-4304-8942-36A52B4BA4AE}">
      <dsp:nvSpPr>
        <dsp:cNvPr id="0" name=""/>
        <dsp:cNvSpPr/>
      </dsp:nvSpPr>
      <dsp:spPr>
        <a:xfrm>
          <a:off x="5066919" y="0"/>
          <a:ext cx="2303145" cy="624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Redefining Interaction</a:t>
          </a:r>
        </a:p>
      </dsp:txBody>
      <dsp:txXfrm>
        <a:off x="5066919" y="0"/>
        <a:ext cx="2303145" cy="624349"/>
      </dsp:txXfrm>
    </dsp:sp>
    <dsp:sp modelId="{38B8B4E1-F4A5-4552-8F5D-C59D44E74DB9}">
      <dsp:nvSpPr>
        <dsp:cNvPr id="0" name=""/>
        <dsp:cNvSpPr/>
      </dsp:nvSpPr>
      <dsp:spPr>
        <a:xfrm>
          <a:off x="5066919" y="624349"/>
          <a:ext cx="2303145" cy="1606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AI agents managing security and learning redefine human-computer interaction with smarter, safer interfaces.</a:t>
          </a:r>
        </a:p>
      </dsp:txBody>
      <dsp:txXfrm>
        <a:off x="5066919" y="624349"/>
        <a:ext cx="2303145" cy="1606786"/>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99F69A-564E-4CA9-AEAE-09383B647159}" type="datetimeFigureOut">
              <a:rPr lang="en-US" smtClean="0"/>
              <a:t>11/9/2025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8D9457-1F4F-4225-816E-E110623B0704}" type="slidenum">
              <a:rPr lang="en-US" smtClean="0"/>
              <a:t>‹#›</a:t>
            </a:fld>
            <a:endParaRPr lang="en-US"/>
          </a:p>
        </p:txBody>
      </p:sp>
    </p:spTree>
    <p:extLst>
      <p:ext uri="{BB962C8B-B14F-4D97-AF65-F5344CB8AC3E}">
        <p14:creationId xmlns:p14="http://schemas.microsoft.com/office/powerpoint/2010/main" val="3959947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This presentation introduces the concept of large language models (LLMs) acting as operating systems, focusing on the role of agent memory. We will explore how AI agents manage memory, multitask, learn, and maintain security, drawing parallels with modern operating system design.
</a:t>
            </a:r>
          </a:p>
        </p:txBody>
      </p:sp>
      <p:sp>
        <p:nvSpPr>
          <p:cNvPr id="4" name="Slide Number Placeholder 3"/>
          <p:cNvSpPr>
            <a:spLocks noGrp="1"/>
          </p:cNvSpPr>
          <p:nvPr>
            <p:ph type="sldNum" sz="quarter" idx="5"/>
          </p:nvPr>
        </p:nvSpPr>
        <p:spPr/>
        <p:txBody>
          <a:bodyPr/>
          <a:lstStyle/>
          <a:p>
            <a:fld id="{94291C46-8B1E-4640-86B3-52D30AB5AADC}" type="slidenum">
              <a:rPr lang="en-US" smtClean="0"/>
              <a:t>1</a:t>
            </a:fld>
            <a:endParaRPr lang="en-US"/>
          </a:p>
        </p:txBody>
      </p:sp>
    </p:spTree>
    <p:extLst>
      <p:ext uri="{BB962C8B-B14F-4D97-AF65-F5344CB8AC3E}">
        <p14:creationId xmlns:p14="http://schemas.microsoft.com/office/powerpoint/2010/main" val="32926075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section explores how AI agents multitask, learn continuously, and incorporate security measures, mirroring key features of operating systems.</a:t>
            </a:r>
          </a:p>
        </p:txBody>
      </p:sp>
      <p:sp>
        <p:nvSpPr>
          <p:cNvPr id="4" name="Slide Number Placeholder 3"/>
          <p:cNvSpPr>
            <a:spLocks noGrp="1"/>
          </p:cNvSpPr>
          <p:nvPr>
            <p:ph type="sldNum" sz="quarter" idx="5"/>
          </p:nvPr>
        </p:nvSpPr>
        <p:spPr/>
        <p:txBody>
          <a:bodyPr/>
          <a:lstStyle/>
          <a:p>
            <a:fld id="{94291C46-8B1E-4640-86B3-52D30AB5AADC}" type="slidenum">
              <a:rPr lang="en-US" smtClean="0"/>
              <a:t>10</a:t>
            </a:fld>
            <a:endParaRPr lang="en-US"/>
          </a:p>
        </p:txBody>
      </p:sp>
    </p:spTree>
    <p:extLst>
      <p:ext uri="{BB962C8B-B14F-4D97-AF65-F5344CB8AC3E}">
        <p14:creationId xmlns:p14="http://schemas.microsoft.com/office/powerpoint/2010/main" val="4157386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Operating systems manage multiple processes simultaneously, and similarly, AI agents efficiently handle multiple user queries in parallel without losing context.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11</a:t>
            </a:fld>
            <a:endParaRPr lang="en-US"/>
          </a:p>
        </p:txBody>
      </p:sp>
    </p:spTree>
    <p:extLst>
      <p:ext uri="{BB962C8B-B14F-4D97-AF65-F5344CB8AC3E}">
        <p14:creationId xmlns:p14="http://schemas.microsoft.com/office/powerpoint/2010/main" val="2119578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 visual depiction illustrates AI agents switching between conversation threads gracefully, akin to how an operating system manages process switching to optimize resources.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12</a:t>
            </a:fld>
            <a:endParaRPr lang="en-US"/>
          </a:p>
        </p:txBody>
      </p:sp>
    </p:spTree>
    <p:extLst>
      <p:ext uri="{BB962C8B-B14F-4D97-AF65-F5344CB8AC3E}">
        <p14:creationId xmlns:p14="http://schemas.microsoft.com/office/powerpoint/2010/main" val="3070029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Operating systems receive regular updates for improved performance and security. Similarly, AI agents continually learn and update their algorithms to enhance accuracy and capabilities.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13</a:t>
            </a:fld>
            <a:endParaRPr lang="en-US"/>
          </a:p>
        </p:txBody>
      </p:sp>
    </p:spTree>
    <p:extLst>
      <p:ext uri="{BB962C8B-B14F-4D97-AF65-F5344CB8AC3E}">
        <p14:creationId xmlns:p14="http://schemas.microsoft.com/office/powerpoint/2010/main" val="3039748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final section focuses on security aspects, integration efficiency, and future prospects for AI agents functioning as advanced operating systems of thought.</a:t>
            </a:r>
          </a:p>
        </p:txBody>
      </p:sp>
      <p:sp>
        <p:nvSpPr>
          <p:cNvPr id="4" name="Slide Number Placeholder 3"/>
          <p:cNvSpPr>
            <a:spLocks noGrp="1"/>
          </p:cNvSpPr>
          <p:nvPr>
            <p:ph type="sldNum" sz="quarter" idx="5"/>
          </p:nvPr>
        </p:nvSpPr>
        <p:spPr/>
        <p:txBody>
          <a:bodyPr/>
          <a:lstStyle/>
          <a:p>
            <a:fld id="{94291C46-8B1E-4640-86B3-52D30AB5AADC}" type="slidenum">
              <a:rPr lang="en-US" smtClean="0"/>
              <a:t>14</a:t>
            </a:fld>
            <a:endParaRPr lang="en-US"/>
          </a:p>
        </p:txBody>
      </p:sp>
    </p:spTree>
    <p:extLst>
      <p:ext uri="{BB962C8B-B14F-4D97-AF65-F5344CB8AC3E}">
        <p14:creationId xmlns:p14="http://schemas.microsoft.com/office/powerpoint/2010/main" val="31733467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While operating systems implement defenses against malware, AI agents prioritize user privacy and data protection to maintain trust and security in interactions.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15</a:t>
            </a:fld>
            <a:endParaRPr lang="en-US"/>
          </a:p>
        </p:txBody>
      </p:sp>
    </p:spTree>
    <p:extLst>
      <p:ext uri="{BB962C8B-B14F-4D97-AF65-F5344CB8AC3E}">
        <p14:creationId xmlns:p14="http://schemas.microsoft.com/office/powerpoint/2010/main" val="27864958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integration of AI memory functions reflects the efficiency of operating systems, with adaptive capabilities that allow AI agents to handle new and complex tasks seamlessly.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16</a:t>
            </a:fld>
            <a:endParaRPr lang="en-US"/>
          </a:p>
        </p:txBody>
      </p:sp>
    </p:spTree>
    <p:extLst>
      <p:ext uri="{BB962C8B-B14F-4D97-AF65-F5344CB8AC3E}">
        <p14:creationId xmlns:p14="http://schemas.microsoft.com/office/powerpoint/2010/main" val="3520375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Looking ahead, AI agents are envisioned as sophisticated operating systems of thought, enabling coherent, robust, and context-aware interactions that enhance human productivity and creativity.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17</a:t>
            </a:fld>
            <a:endParaRPr lang="en-US"/>
          </a:p>
        </p:txBody>
      </p:sp>
    </p:spTree>
    <p:extLst>
      <p:ext uri="{BB962C8B-B14F-4D97-AF65-F5344CB8AC3E}">
        <p14:creationId xmlns:p14="http://schemas.microsoft.com/office/powerpoint/2010/main" val="8494828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large language models as operating systems with advanced agent memory represent a transformative paradigm in AI. By managing memory, multitasking, learning, and security like modern OSs, AI agents are poised to redefine human-computer interaction.</a:t>
            </a:r>
          </a:p>
        </p:txBody>
      </p:sp>
      <p:sp>
        <p:nvSpPr>
          <p:cNvPr id="4" name="Slide Number Placeholder 3"/>
          <p:cNvSpPr>
            <a:spLocks noGrp="1"/>
          </p:cNvSpPr>
          <p:nvPr>
            <p:ph type="sldNum" sz="quarter" idx="5"/>
          </p:nvPr>
        </p:nvSpPr>
        <p:spPr/>
        <p:txBody>
          <a:bodyPr/>
          <a:lstStyle/>
          <a:p>
            <a:fld id="{94291C46-8B1E-4640-86B3-52D30AB5AADC}" type="slidenum">
              <a:rPr lang="en-US" smtClean="0"/>
              <a:t>18</a:t>
            </a:fld>
            <a:endParaRPr lang="en-US"/>
          </a:p>
        </p:txBody>
      </p:sp>
    </p:spTree>
    <p:extLst>
      <p:ext uri="{BB962C8B-B14F-4D97-AF65-F5344CB8AC3E}">
        <p14:creationId xmlns:p14="http://schemas.microsoft.com/office/powerpoint/2010/main" val="2032692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journey begins with an introduction to agent memory in LLMs, followed by an exploration of memory management and caching in AI agents. We then examine multitasking, learning, and security features before concluding with integration and future visions for AI agents as operating systems of thought.</a:t>
            </a:r>
          </a:p>
        </p:txBody>
      </p:sp>
      <p:sp>
        <p:nvSpPr>
          <p:cNvPr id="4" name="Slide Number Placeholder 3"/>
          <p:cNvSpPr>
            <a:spLocks noGrp="1"/>
          </p:cNvSpPr>
          <p:nvPr>
            <p:ph type="sldNum" sz="quarter" idx="5"/>
          </p:nvPr>
        </p:nvSpPr>
        <p:spPr/>
        <p:txBody>
          <a:bodyPr/>
          <a:lstStyle/>
          <a:p>
            <a:fld id="{94291C46-8B1E-4640-86B3-52D30AB5AADC}" type="slidenum">
              <a:rPr lang="en-US" smtClean="0"/>
              <a:t>2</a:t>
            </a:fld>
            <a:endParaRPr lang="en-US"/>
          </a:p>
        </p:txBody>
      </p:sp>
    </p:spTree>
    <p:extLst>
      <p:ext uri="{BB962C8B-B14F-4D97-AF65-F5344CB8AC3E}">
        <p14:creationId xmlns:p14="http://schemas.microsoft.com/office/powerpoint/2010/main" val="1480222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section sets the foundation by presenting the metaphor of LLMs as operating systems and outlining how agent memory plays a critical role in evolving AI capabilities.</a:t>
            </a:r>
          </a:p>
        </p:txBody>
      </p:sp>
      <p:sp>
        <p:nvSpPr>
          <p:cNvPr id="4" name="Slide Number Placeholder 3"/>
          <p:cNvSpPr>
            <a:spLocks noGrp="1"/>
          </p:cNvSpPr>
          <p:nvPr>
            <p:ph type="sldNum" sz="quarter" idx="5"/>
          </p:nvPr>
        </p:nvSpPr>
        <p:spPr/>
        <p:txBody>
          <a:bodyPr/>
          <a:lstStyle/>
          <a:p>
            <a:fld id="{94291C46-8B1E-4640-86B3-52D30AB5AADC}" type="slidenum">
              <a:rPr lang="en-US" smtClean="0"/>
              <a:t>3</a:t>
            </a:fld>
            <a:endParaRPr lang="en-US"/>
          </a:p>
        </p:txBody>
      </p:sp>
    </p:spTree>
    <p:extLst>
      <p:ext uri="{BB962C8B-B14F-4D97-AF65-F5344CB8AC3E}">
        <p14:creationId xmlns:p14="http://schemas.microsoft.com/office/powerpoint/2010/main" val="3913453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We use abstract imagery to visualize LLMs as operating systems, emphasizing the importance of agent memory as a core component that supports AI decision-making and contextual awareness.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4</a:t>
            </a:fld>
            <a:endParaRPr lang="en-US"/>
          </a:p>
        </p:txBody>
      </p:sp>
    </p:spTree>
    <p:extLst>
      <p:ext uri="{BB962C8B-B14F-4D97-AF65-F5344CB8AC3E}">
        <p14:creationId xmlns:p14="http://schemas.microsoft.com/office/powerpoint/2010/main" val="343628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AI agents develop enhanced functionality through memory, similar to how modern operating systems evolve. This memory allows agents to retain context and improve user interactions over time.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5</a:t>
            </a:fld>
            <a:endParaRPr lang="en-US"/>
          </a:p>
        </p:txBody>
      </p:sp>
    </p:spTree>
    <p:extLst>
      <p:ext uri="{BB962C8B-B14F-4D97-AF65-F5344CB8AC3E}">
        <p14:creationId xmlns:p14="http://schemas.microsoft.com/office/powerpoint/2010/main" val="754565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we delve into how AI agents manage memory and cache information, drawing direct analogies to operating system processes that handle RAM allocation and data prefetching for performance optimization.</a:t>
            </a:r>
          </a:p>
        </p:txBody>
      </p:sp>
      <p:sp>
        <p:nvSpPr>
          <p:cNvPr id="4" name="Slide Number Placeholder 3"/>
          <p:cNvSpPr>
            <a:spLocks noGrp="1"/>
          </p:cNvSpPr>
          <p:nvPr>
            <p:ph type="sldNum" sz="quarter" idx="5"/>
          </p:nvPr>
        </p:nvSpPr>
        <p:spPr/>
        <p:txBody>
          <a:bodyPr/>
          <a:lstStyle/>
          <a:p>
            <a:fld id="{94291C46-8B1E-4640-86B3-52D30AB5AADC}" type="slidenum">
              <a:rPr lang="en-US" smtClean="0"/>
              <a:t>6</a:t>
            </a:fld>
            <a:endParaRPr lang="en-US"/>
          </a:p>
        </p:txBody>
      </p:sp>
    </p:spTree>
    <p:extLst>
      <p:ext uri="{BB962C8B-B14F-4D97-AF65-F5344CB8AC3E}">
        <p14:creationId xmlns:p14="http://schemas.microsoft.com/office/powerpoint/2010/main" val="488739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Operating systems allocate RAM to manage active processes, while AI agents organize past conversations and contextual data to maintain meaningful and coherent interactions.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7</a:t>
            </a:fld>
            <a:endParaRPr lang="en-US"/>
          </a:p>
        </p:txBody>
      </p:sp>
    </p:spTree>
    <p:extLst>
      <p:ext uri="{BB962C8B-B14F-4D97-AF65-F5344CB8AC3E}">
        <p14:creationId xmlns:p14="http://schemas.microsoft.com/office/powerpoint/2010/main" val="1722166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This slide visually compares memory blocks in operating systems to how AI agents store the state of conversations, providing a clear analogy to aid understanding of agent memory structure.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8</a:t>
            </a:fld>
            <a:endParaRPr lang="en-US"/>
          </a:p>
        </p:txBody>
      </p:sp>
    </p:spTree>
    <p:extLst>
      <p:ext uri="{BB962C8B-B14F-4D97-AF65-F5344CB8AC3E}">
        <p14:creationId xmlns:p14="http://schemas.microsoft.com/office/powerpoint/2010/main" val="522671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Just as operating systems prefetch data to reduce latency, AI agents cache frequently accessed information to enable faster and more efficient responses.
Image source: Microsoft 365 content library
</a:t>
            </a:r>
          </a:p>
        </p:txBody>
      </p:sp>
      <p:sp>
        <p:nvSpPr>
          <p:cNvPr id="4" name="Slide Number Placeholder 3"/>
          <p:cNvSpPr>
            <a:spLocks noGrp="1"/>
          </p:cNvSpPr>
          <p:nvPr>
            <p:ph type="sldNum" sz="quarter" idx="5"/>
          </p:nvPr>
        </p:nvSpPr>
        <p:spPr/>
        <p:txBody>
          <a:bodyPr/>
          <a:lstStyle/>
          <a:p>
            <a:fld id="{94291C46-8B1E-4640-86B3-52D30AB5AADC}" type="slidenum">
              <a:rPr lang="en-US" smtClean="0"/>
              <a:t>9</a:t>
            </a:fld>
            <a:endParaRPr lang="en-US"/>
          </a:p>
        </p:txBody>
      </p:sp>
    </p:spTree>
    <p:extLst>
      <p:ext uri="{BB962C8B-B14F-4D97-AF65-F5344CB8AC3E}">
        <p14:creationId xmlns:p14="http://schemas.microsoft.com/office/powerpoint/2010/main" val="1677999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anchor="t">
            <a:normAutofit/>
          </a:bodyPr>
          <a:lstStyle>
            <a:lvl1pPr algn="l">
              <a:defRPr sz="9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CF91071A-A69E-4756-A27D-7C7C5F9F32BB}"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76191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11/9/2025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63626397"/>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7644383" y="1012952"/>
            <a:ext cx="4023360" cy="1636776"/>
          </a:xfrm>
        </p:spPr>
        <p:txBody>
          <a:bodyPr anchor="b">
            <a:normAutofit/>
          </a:bodyPr>
          <a:lstStyle>
            <a:lvl1pPr>
              <a:defRPr sz="4800"/>
            </a:lvl1pPr>
          </a:lstStyle>
          <a:p>
            <a:r>
              <a:rPr lang="en-US"/>
              <a:t>Click to edit Master title style</a:t>
            </a:r>
          </a:p>
        </p:txBody>
      </p:sp>
      <p:sp>
        <p:nvSpPr>
          <p:cNvPr id="10" name="Picture Placeholder 7">
            <a:extLst>
              <a:ext uri="{FF2B5EF4-FFF2-40B4-BE49-F238E27FC236}">
                <a16:creationId xmlns:a16="http://schemas.microsoft.com/office/drawing/2014/main" id="{BA22E09C-1954-DBFC-E669-2449D22D2D2E}"/>
              </a:ext>
            </a:extLst>
          </p:cNvPr>
          <p:cNvSpPr>
            <a:spLocks noGrp="1"/>
          </p:cNvSpPr>
          <p:nvPr>
            <p:ph type="pic" sz="quarter" idx="14"/>
          </p:nvPr>
        </p:nvSpPr>
        <p:spPr>
          <a:xfrm>
            <a:off x="342901" y="345109"/>
            <a:ext cx="6714969" cy="6163508"/>
          </a:xfrm>
          <a:custGeom>
            <a:avLst/>
            <a:gdLst>
              <a:gd name="connsiteX0" fmla="*/ 312551 w 6714969"/>
              <a:gd name="connsiteY0" fmla="*/ 0 h 6163508"/>
              <a:gd name="connsiteX1" fmla="*/ 6402418 w 6714969"/>
              <a:gd name="connsiteY1" fmla="*/ 0 h 6163508"/>
              <a:gd name="connsiteX2" fmla="*/ 6714969 w 6714969"/>
              <a:gd name="connsiteY2" fmla="*/ 312551 h 6163508"/>
              <a:gd name="connsiteX3" fmla="*/ 6714969 w 6714969"/>
              <a:gd name="connsiteY3" fmla="*/ 5850957 h 6163508"/>
              <a:gd name="connsiteX4" fmla="*/ 6402418 w 6714969"/>
              <a:gd name="connsiteY4" fmla="*/ 6163508 h 6163508"/>
              <a:gd name="connsiteX5" fmla="*/ 312551 w 6714969"/>
              <a:gd name="connsiteY5" fmla="*/ 6163508 h 6163508"/>
              <a:gd name="connsiteX6" fmla="*/ 0 w 6714969"/>
              <a:gd name="connsiteY6" fmla="*/ 5850957 h 6163508"/>
              <a:gd name="connsiteX7" fmla="*/ 0 w 6714969"/>
              <a:gd name="connsiteY7" fmla="*/ 312551 h 6163508"/>
              <a:gd name="connsiteX8" fmla="*/ 312551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312551" y="0"/>
                </a:moveTo>
                <a:lnTo>
                  <a:pt x="6402418" y="0"/>
                </a:lnTo>
                <a:cubicBezTo>
                  <a:pt x="6575035" y="0"/>
                  <a:pt x="6714969" y="139934"/>
                  <a:pt x="6714969" y="312551"/>
                </a:cubicBezTo>
                <a:lnTo>
                  <a:pt x="6714969" y="5850957"/>
                </a:lnTo>
                <a:cubicBezTo>
                  <a:pt x="6714969" y="6023574"/>
                  <a:pt x="6575035" y="6163508"/>
                  <a:pt x="6402418" y="6163508"/>
                </a:cubicBezTo>
                <a:lnTo>
                  <a:pt x="312551" y="6163508"/>
                </a:lnTo>
                <a:cubicBezTo>
                  <a:pt x="139934" y="6163508"/>
                  <a:pt x="0" y="6023574"/>
                  <a:pt x="0" y="5850957"/>
                </a:cubicBezTo>
                <a:lnTo>
                  <a:pt x="0" y="312551"/>
                </a:lnTo>
                <a:cubicBezTo>
                  <a:pt x="0" y="139934"/>
                  <a:pt x="139934" y="0"/>
                  <a:pt x="312551" y="0"/>
                </a:cubicBezTo>
                <a:close/>
              </a:path>
            </a:pathLst>
          </a:custGeom>
          <a:blipFill>
            <a:blip r:embed="rId2"/>
            <a:stretch>
              <a:fillRect/>
            </a:stretch>
          </a:blipFill>
        </p:spPr>
        <p:txBody>
          <a:bodyPr wrap="square">
            <a:noAutofit/>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11/9/2025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0351233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239D5A0-3316-4C32-929A-0D0DB97D10BB}"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47430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FBBADD7-305F-4EB9-8736-D791FAF7A4D4}"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7611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80"/>
            <a:ext cx="11328845" cy="740664"/>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29768" y="1380744"/>
            <a:ext cx="11328844" cy="49011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649238A-C249-43B5-82BC-D29F8CAE992A}"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879660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4546182-1DDF-4ACE-B05D-D855179AB21D}"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52118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1879F24-F3CA-4AD0-8BF8-AB0BBB30EE08}"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52034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4342EAA-E00A-40E8-8E99-2669E0367007}"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7324596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4035030-C135-4A24-944D-06B773D2F2E6}"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96875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AA5E6FB-0D10-49C4-88DE-98215C666BA1}"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43112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anchor="ctr">
            <a:normAutofit/>
          </a:bodyPr>
          <a:lstStyle>
            <a:lvl1pPr algn="ctr">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20D1C923-C708-4EAA-A92A-FF81A8F7DA0D}"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887777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F226A48-373B-47E6-1E90-9892366CC9F0}"/>
              </a:ext>
            </a:extLst>
          </p:cNvPr>
          <p:cNvSpPr>
            <a:spLocks noGrp="1"/>
          </p:cNvSpPr>
          <p:nvPr>
            <p:ph type="pic" sz="quarter" idx="13"/>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242880F-92D7-4796-B72D-6CF83054BAF5}"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0059664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523749-65BA-43BD-B2BF-FF5A4C96AE14}" type="datetime1">
              <a:rPr lang="en-US" smtClean="0"/>
              <a:t>11/9/2025</a:t>
            </a:fld>
            <a:endParaRPr lang="en-US" dirty="0"/>
          </a:p>
        </p:txBody>
      </p:sp>
      <p:sp>
        <p:nvSpPr>
          <p:cNvPr id="4" name="Picture Placeholder 3">
            <a:extLst>
              <a:ext uri="{FF2B5EF4-FFF2-40B4-BE49-F238E27FC236}">
                <a16:creationId xmlns:a16="http://schemas.microsoft.com/office/drawing/2014/main" id="{7F11DC52-D1FD-A255-1A04-7A15A9DE3C8F}"/>
              </a:ext>
            </a:extLst>
          </p:cNvPr>
          <p:cNvSpPr>
            <a:spLocks noGrp="1"/>
          </p:cNvSpPr>
          <p:nvPr>
            <p:ph type="pic" sz="quarter" idx="13"/>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8517657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9539F8C7-DD74-7177-C2DA-02533B6576FD}"/>
              </a:ext>
            </a:extLst>
          </p:cNvPr>
          <p:cNvSpPr>
            <a:spLocks noGrp="1"/>
          </p:cNvSpPr>
          <p:nvPr>
            <p:ph type="pic" sz="quarter" idx="13"/>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561C12A-E1D5-4BE9-85D9-F221F70F4931}"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25908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7BBDBE6-5750-4902-BDAA-20F546DD8AD7}" type="datetime1">
              <a:rPr lang="en-US" smtClean="0"/>
              <a:t>11/9/2025</a:t>
            </a:fld>
            <a:endParaRPr lang="en-US" dirty="0"/>
          </a:p>
        </p:txBody>
      </p:sp>
      <p:sp>
        <p:nvSpPr>
          <p:cNvPr id="4" name="Picture Placeholder 3">
            <a:extLst>
              <a:ext uri="{FF2B5EF4-FFF2-40B4-BE49-F238E27FC236}">
                <a16:creationId xmlns:a16="http://schemas.microsoft.com/office/drawing/2014/main" id="{26FEEE5C-15B3-8386-23D3-B6B236C668F2}"/>
              </a:ext>
            </a:extLst>
          </p:cNvPr>
          <p:cNvSpPr>
            <a:spLocks noGrp="1"/>
          </p:cNvSpPr>
          <p:nvPr>
            <p:ph type="pic" sz="quarter" idx="13"/>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74575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01C4331-C33F-4DC1-AB74-C520A718CE2B}"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7955002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91A4764-83A9-4A81-9507-BED109D81520}" type="datetime1">
              <a:rPr lang="en-US" smtClean="0"/>
              <a:t>11/9/2025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9974812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9B2C6C9-D30C-4946-92A4-454A5FC69685}"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473805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D479CC6-BB04-42D6-AB0C-BAA184663D94}" type="datetime1">
              <a:rPr lang="en-US" smtClean="0"/>
              <a:t>11/9/2025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050685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B3D66E4-8050-49E4-B8D2-06214BFB7C0A}"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049307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EE7AEA2F-0823-4BD6-88F7-6D0D98F52C93}"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58868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anchor="t">
            <a:normAutofit/>
          </a:bodyPr>
          <a:lstStyle>
            <a:lvl1pPr algn="l">
              <a:defRPr sz="125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B761AAA3-5155-4231-8EEA-4F6426D8887B}"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3390177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06092A99-204A-46CE-8F70-09D6B2D34877}"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533091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anchor="t">
            <a:normAutofit/>
          </a:bodyPr>
          <a:lstStyle>
            <a:lvl1pPr>
              <a:defRPr sz="3200"/>
            </a:lvl1pPr>
          </a:lstStyle>
          <a:p>
            <a:r>
              <a:rPr lang="en-US"/>
              <a:t>Click to edit Master title style</a:t>
            </a:r>
          </a:p>
        </p:txBody>
      </p:sp>
      <p:sp>
        <p:nvSpPr>
          <p:cNvPr id="19" name="Picture Placeholder 17">
            <a:extLst>
              <a:ext uri="{FF2B5EF4-FFF2-40B4-BE49-F238E27FC236}">
                <a16:creationId xmlns:a16="http://schemas.microsoft.com/office/drawing/2014/main" id="{D5837EDE-723C-6CF6-EB95-3AEDA1F07E9E}"/>
              </a:ext>
            </a:extLst>
          </p:cNvPr>
          <p:cNvSpPr>
            <a:spLocks noGrp="1"/>
          </p:cNvSpPr>
          <p:nvPr>
            <p:ph type="pic" sz="quarter" idx="15"/>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8749EA3-15DE-451B-A24B-ACC8EA0B6D09}" type="datetime1">
              <a:rPr lang="en-US" smtClean="0"/>
              <a:t>11/9/2025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5787751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1BCE7E7D-ED4A-B625-6CB8-4D71682F63D4}"/>
              </a:ext>
            </a:extLst>
          </p:cNvPr>
          <p:cNvSpPr>
            <a:spLocks noGrp="1"/>
          </p:cNvSpPr>
          <p:nvPr>
            <p:ph type="pic" sz="quarter" idx="13"/>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F1343DB-FCC0-4D52-80F2-173D55390D61}" type="datetime1">
              <a:rPr lang="en-US" smtClean="0"/>
              <a:t>11/9/2025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21989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86A25225-80A2-7139-2A81-39CA926639FF}"/>
              </a:ext>
            </a:extLst>
          </p:cNvPr>
          <p:cNvSpPr>
            <a:spLocks noGrp="1"/>
          </p:cNvSpPr>
          <p:nvPr>
            <p:ph type="pic" sz="quarter" idx="13"/>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a:lstStyle/>
          <a:p>
            <a:fld id="{457C7506-9AD1-49AD-BE44-C83E35401EAD}" type="datetime1">
              <a:rPr lang="en-US" smtClean="0"/>
              <a:t>11/9/2025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6711518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40080"/>
            <a:ext cx="11155680" cy="970463"/>
          </a:xfrm>
        </p:spPr>
        <p:txBody>
          <a:bodyPr anchor="ctr"/>
          <a:lstStyle/>
          <a:p>
            <a:r>
              <a:rPr lang="en-US"/>
              <a:t>Click to edit Master title style</a:t>
            </a:r>
          </a:p>
        </p:txBody>
      </p:sp>
      <p:sp>
        <p:nvSpPr>
          <p:cNvPr id="10" name="Picture Placeholder 9">
            <a:extLst>
              <a:ext uri="{FF2B5EF4-FFF2-40B4-BE49-F238E27FC236}">
                <a16:creationId xmlns:a16="http://schemas.microsoft.com/office/drawing/2014/main" id="{45F6FDB5-F783-3538-287C-754C11C30975}"/>
              </a:ext>
            </a:extLst>
          </p:cNvPr>
          <p:cNvSpPr>
            <a:spLocks noGrp="1"/>
          </p:cNvSpPr>
          <p:nvPr>
            <p:ph type="pic" sz="quarter" idx="13"/>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F94BF2A-D949-4DFB-9912-9D6234B797F2}"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6041243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9" name="Picture Placeholder 8">
            <a:extLst>
              <a:ext uri="{FF2B5EF4-FFF2-40B4-BE49-F238E27FC236}">
                <a16:creationId xmlns:a16="http://schemas.microsoft.com/office/drawing/2014/main" id="{F5F2F272-6D18-7E06-3E9A-D10C5C502195}"/>
              </a:ext>
            </a:extLst>
          </p:cNvPr>
          <p:cNvSpPr>
            <a:spLocks noGrp="1"/>
          </p:cNvSpPr>
          <p:nvPr>
            <p:ph type="pic" sz="quarter" idx="13"/>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563594C-FF61-4FB6-A5E4-597CB7D69CB6}"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9822277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2" name="Picture Placeholder 11">
            <a:extLst>
              <a:ext uri="{FF2B5EF4-FFF2-40B4-BE49-F238E27FC236}">
                <a16:creationId xmlns:a16="http://schemas.microsoft.com/office/drawing/2014/main" id="{14639E5C-EF58-65A1-C364-F58DE761581C}"/>
              </a:ext>
            </a:extLst>
          </p:cNvPr>
          <p:cNvSpPr>
            <a:spLocks noGrp="1"/>
          </p:cNvSpPr>
          <p:nvPr>
            <p:ph type="pic" sz="quarter" idx="13"/>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9D205C6-AA77-4A66-BB27-EE68DDD0D193}"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815306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g Number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64F05DF3-EEC7-45DF-A943-3E12702079E5}" type="datetime1">
              <a:rPr lang="en-US" smtClean="0"/>
              <a:t>11/9/2025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5" y="4989044"/>
            <a:ext cx="11201399" cy="1225296"/>
          </a:xfrm>
        </p:spPr>
        <p:txBody>
          <a:bodyPr>
            <a:normAutofit/>
          </a:bodyPr>
          <a:lstStyle>
            <a:lvl1pPr marL="0" indent="0" algn="ctr">
              <a:buNone/>
              <a:defRPr sz="2400">
                <a:solidFill>
                  <a:schemeClr val="tx2">
                    <a:lumMod val="90000"/>
                    <a:lumOff val="10000"/>
                  </a:schemeClr>
                </a:solidFill>
              </a:defRPr>
            </a:lvl1pPr>
            <a:lvl2pPr marL="228600" indent="0" algn="ctr">
              <a:buNone/>
              <a:defRPr sz="2000">
                <a:solidFill>
                  <a:schemeClr val="tx2">
                    <a:lumMod val="90000"/>
                    <a:lumOff val="10000"/>
                  </a:schemeClr>
                </a:solidFill>
              </a:defRPr>
            </a:lvl2pPr>
            <a:lvl3pPr marL="457200" indent="0" algn="ctr">
              <a:buNone/>
              <a:defRPr sz="1800">
                <a:solidFill>
                  <a:schemeClr val="tx2">
                    <a:lumMod val="90000"/>
                    <a:lumOff val="10000"/>
                  </a:schemeClr>
                </a:solidFill>
              </a:defRPr>
            </a:lvl3pPr>
            <a:lvl4pPr marL="685800" indent="0" algn="ctr">
              <a:buNone/>
              <a:defRPr sz="1600">
                <a:solidFill>
                  <a:schemeClr val="tx2">
                    <a:lumMod val="90000"/>
                    <a:lumOff val="10000"/>
                  </a:schemeClr>
                </a:solidFill>
              </a:defRPr>
            </a:lvl4pPr>
            <a:lvl5pPr marL="914400" indent="0" algn="ctr">
              <a:buNone/>
              <a:defRPr sz="14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7524061"/>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4F39EAFF-A363-4554-A2A5-F61FABD0CE04}" type="datetime1">
              <a:rPr lang="en-US" smtClean="0"/>
              <a:t>11/9/2025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6" y="4989044"/>
            <a:ext cx="11201400" cy="1225296"/>
          </a:xfrm>
        </p:spPr>
        <p:txBody>
          <a:bodyPr>
            <a:normAutofit/>
          </a:bodyPr>
          <a:lstStyle>
            <a:lvl1pPr marL="0" indent="0" algn="ctr">
              <a:buNone/>
              <a:defRPr sz="2800"/>
            </a:lvl1pPr>
            <a:lvl2pPr marL="228600" indent="0" algn="ctr">
              <a:buNone/>
              <a:defRPr sz="2400"/>
            </a:lvl2pPr>
            <a:lvl3pPr marL="457200" indent="0" algn="ctr">
              <a:buNone/>
              <a:defRPr sz="2000"/>
            </a:lvl3pPr>
            <a:lvl4pPr marL="685800" indent="0" algn="ctr">
              <a:buNone/>
              <a:defRPr sz="1800"/>
            </a:lvl4pPr>
            <a:lvl5pPr marL="914400" indent="0" algn="ctr">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1150324"/>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29768" y="603504"/>
            <a:ext cx="11201400" cy="4206240"/>
          </a:xfrm>
        </p:spPr>
        <p:txBody>
          <a:bodyPr>
            <a:normAutofit/>
          </a:bodyPr>
          <a:lstStyle>
            <a:lvl1pPr algn="l">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90F47950-0717-4110-9557-F08D8A545BF8}" type="datetime1">
              <a:rPr lang="en-US" smtClean="0"/>
              <a:t>11/9/2025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29768" y="4809744"/>
            <a:ext cx="5897880" cy="1353312"/>
          </a:xfrm>
        </p:spPr>
        <p:txBody>
          <a:bodyPr>
            <a:normAutofit/>
          </a:bodyPr>
          <a:lstStyle>
            <a:lvl1pPr marL="0" indent="0" algn="l">
              <a:buNone/>
              <a:defRPr sz="2800">
                <a:solidFill>
                  <a:schemeClr val="tx2">
                    <a:lumMod val="90000"/>
                    <a:lumOff val="10000"/>
                  </a:schemeClr>
                </a:solidFill>
              </a:defRPr>
            </a:lvl1pPr>
            <a:lvl2pPr marL="228600" indent="0" algn="l">
              <a:buNone/>
              <a:defRPr sz="2400">
                <a:solidFill>
                  <a:schemeClr val="tx2">
                    <a:lumMod val="90000"/>
                    <a:lumOff val="10000"/>
                  </a:schemeClr>
                </a:solidFill>
              </a:defRPr>
            </a:lvl2pPr>
            <a:lvl3pPr marL="457200" indent="0" algn="l">
              <a:buNone/>
              <a:defRPr sz="2000">
                <a:solidFill>
                  <a:schemeClr val="tx2">
                    <a:lumMod val="90000"/>
                    <a:lumOff val="10000"/>
                  </a:schemeClr>
                </a:solidFill>
              </a:defRPr>
            </a:lvl3pPr>
            <a:lvl4pPr marL="685800" indent="0" algn="l">
              <a:buNone/>
              <a:defRPr sz="1800">
                <a:solidFill>
                  <a:schemeClr val="tx2">
                    <a:lumMod val="90000"/>
                    <a:lumOff val="10000"/>
                  </a:schemeClr>
                </a:solidFill>
              </a:defRPr>
            </a:lvl4pPr>
            <a:lvl5pPr marL="914400" indent="0" algn="l">
              <a:buNone/>
              <a:defRPr sz="16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940948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t">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F9A648C8-0436-6FAF-8B52-BA15EFB5F90C}"/>
              </a:ext>
            </a:extLst>
          </p:cNvPr>
          <p:cNvSpPr>
            <a:spLocks noGrp="1"/>
          </p:cNvSpPr>
          <p:nvPr>
            <p:ph type="pic" sz="quarter" idx="13"/>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tx2"/>
                </a:solidFill>
                <a:effectLst/>
              </a:defRPr>
            </a:lvl1pPr>
          </a:lstStyle>
          <a:p>
            <a:fld id="{A94E042F-6826-4E41-A6B0-8BF606E4151E}"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tx2"/>
                </a:solidFill>
                <a:effectLst/>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a:lstStyle>
            <a:lvl1pPr>
              <a:defRPr>
                <a:solidFill>
                  <a:schemeClr val="tx2"/>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9227331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B911F94A-833D-4D19-8ACB-52DAEF08569A}" type="datetime1">
              <a:rPr lang="en-US" smtClean="0"/>
              <a:t>11/9/2025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261026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823376"/>
            <a:ext cx="9198864" cy="2875175"/>
          </a:xfrm>
        </p:spPr>
        <p:txBody>
          <a:bodyPr anchor="ctr">
            <a:normAutofit/>
          </a:bodyPr>
          <a:lstStyle>
            <a:lvl1pPr>
              <a:defRPr sz="44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350C3A70-5484-4418-A739-7B973E09E7E8}" type="datetime1">
              <a:rPr lang="en-US" smtClean="0"/>
              <a:t>11/9/2025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276088"/>
            <a:ext cx="9198864" cy="466344"/>
          </a:xfrm>
        </p:spPr>
        <p:txBody>
          <a:bodyPr>
            <a:normAutofit/>
          </a:bodyPr>
          <a:lstStyle>
            <a:lvl1pPr marL="0" indent="0">
              <a:buNone/>
              <a:defRPr sz="2200" b="1">
                <a:solidFill>
                  <a:schemeClr val="tx2">
                    <a:lumMod val="75000"/>
                    <a:lumOff val="25000"/>
                  </a:schemeClr>
                </a:solidFill>
              </a:defRPr>
            </a:lvl1pPr>
            <a:lvl2pPr marL="228600" indent="0">
              <a:buNone/>
              <a:defRPr sz="2000" b="1">
                <a:solidFill>
                  <a:schemeClr val="tx2">
                    <a:lumMod val="75000"/>
                    <a:lumOff val="25000"/>
                  </a:schemeClr>
                </a:solidFill>
              </a:defRPr>
            </a:lvl2pPr>
            <a:lvl3pPr marL="457200" indent="0">
              <a:buNone/>
              <a:defRPr sz="1800" b="1">
                <a:solidFill>
                  <a:schemeClr val="tx2">
                    <a:lumMod val="75000"/>
                    <a:lumOff val="25000"/>
                  </a:schemeClr>
                </a:solidFill>
              </a:defRPr>
            </a:lvl3pPr>
            <a:lvl4pPr marL="685800" indent="0">
              <a:buNone/>
              <a:defRPr sz="1600" b="1">
                <a:solidFill>
                  <a:schemeClr val="tx2">
                    <a:lumMod val="75000"/>
                    <a:lumOff val="25000"/>
                  </a:schemeClr>
                </a:solidFill>
              </a:defRPr>
            </a:lvl4pPr>
            <a:lvl5pPr marL="914400" indent="0">
              <a:buNone/>
              <a:defRPr sz="1400" b="1">
                <a:solidFill>
                  <a:schemeClr val="tx2">
                    <a:lumMod val="75000"/>
                    <a:lumOff val="25000"/>
                  </a:schemeClr>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733833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04A9563B-AAD5-FEB6-A529-82D8BF95E524}"/>
              </a:ext>
            </a:extLst>
          </p:cNvPr>
          <p:cNvSpPr/>
          <p:nvPr userDrawn="1"/>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655064" y="2092751"/>
            <a:ext cx="8695944" cy="2128102"/>
          </a:xfrm>
        </p:spPr>
        <p:txBody>
          <a:bodyPr anchor="ctr">
            <a:normAutofit/>
          </a:bodyPr>
          <a:lstStyle>
            <a:lvl1pPr>
              <a:lnSpc>
                <a:spcPct val="100000"/>
              </a:lnSpc>
              <a:defRPr sz="38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23A9960C-742D-4508-821A-E36FD033CDBF}" type="datetime1">
              <a:rPr lang="en-US" smtClean="0"/>
              <a:t>11/9/2025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655064" y="5120640"/>
            <a:ext cx="8695944" cy="621792"/>
          </a:xfrm>
        </p:spPr>
        <p:txBody>
          <a:bodyPr vert="horz" lIns="91440" tIns="45720" rIns="91440" bIns="45720" rtlCol="0" anchor="ctr">
            <a:normAutofit/>
          </a:bodyPr>
          <a:lstStyle>
            <a:lvl1pPr marL="0" indent="0">
              <a:buNone/>
              <a:defRPr lang="en-US" b="1" dirty="0"/>
            </a:lvl1pPr>
            <a:lvl2pPr marL="228600" indent="0">
              <a:buNone/>
              <a:defRPr lang="en-US" b="1" dirty="0"/>
            </a:lvl2pPr>
            <a:lvl3pPr marL="457200" indent="0">
              <a:buNone/>
              <a:defRPr lang="en-US" b="1" dirty="0"/>
            </a:lvl3pPr>
            <a:lvl4pPr marL="685800" indent="0">
              <a:buNone/>
              <a:defRPr lang="en-US" b="1" dirty="0"/>
            </a:lvl4pPr>
            <a:lvl5pPr marL="914400" indent="0">
              <a:buNone/>
              <a:defRPr lang="en-US" b="1"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521732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438912"/>
            <a:ext cx="9619488" cy="4526280"/>
          </a:xfrm>
        </p:spPr>
        <p:txBody>
          <a:bodyPr anchor="ctr">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B7E0D0A5-9A76-413F-B8E0-5A45841D7E46}"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4920408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1179576"/>
            <a:ext cx="9317736" cy="3785616"/>
          </a:xfrm>
        </p:spPr>
        <p:txBody>
          <a:bodyPr anchor="b">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ct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ED0AF003-CBE1-47D7-BB91-14D8E3A57039}"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83435264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8FEEC48-96C8-40C8-BC32-68BFC261013A}" type="datetime1">
              <a:rPr lang="en-US" smtClean="0"/>
              <a:t>11/9/2025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526025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E7079F91-8FDB-4AB3-84FB-6B8E68AF702B}" type="datetime1">
              <a:rPr lang="en-US" smtClean="0"/>
              <a:t>11/9/2025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20015920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0061D436-D43A-4662-BADB-33E2F793B997}" type="datetime1">
              <a:rPr lang="en-US" smtClean="0"/>
              <a:t>11/9/2025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5822961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21DC9DBE-31FF-4D71-B719-92EBAC3193CE}" type="datetime1">
              <a:rPr lang="en-US" smtClean="0"/>
              <a:t>11/9/2025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9874777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429768" y="553616"/>
            <a:ext cx="3595634" cy="1757505"/>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311121"/>
            <a:ext cx="3309608"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62F576B-5432-44C5-AE72-B8C78722FE99}" type="datetime1">
              <a:rPr lang="en-US" smtClean="0"/>
              <a:t>11/9/2025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12644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srcRect/>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3E408205-B154-4943-AEBC-86E16421E5DB}"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0566440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ADACA751-BBB2-3E33-EA6C-54B4A7F6842B}"/>
              </a:ext>
            </a:extLst>
          </p:cNvPr>
          <p:cNvSpPr>
            <a:spLocks noGrp="1"/>
          </p:cNvSpPr>
          <p:nvPr>
            <p:ph type="pic" idx="1"/>
          </p:nvPr>
        </p:nvSpPr>
        <p:spPr>
          <a:xfrm>
            <a:off x="5063319" y="342901"/>
            <a:ext cx="6785782"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a:blip r:embed="rId2"/>
            <a:stretch>
              <a:fillRect/>
            </a:stretch>
          </a:blipFill>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4366CE1-0051-42BD-BBD3-CB4EC65FC51D}" type="datetime1">
              <a:rPr lang="en-US" smtClean="0"/>
              <a:t>11/9/2025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0251231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Autofit/>
          </a:bodyPr>
          <a:lstStyle>
            <a:lvl1pPr>
              <a:defRPr sz="8000"/>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D404B75-5BA7-423E-A6AE-B3781CB72AA9}"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62462695"/>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AFC1F7B-2472-4057-932A-A13696216B5F}" type="datetime1">
              <a:rPr lang="en-US" smtClean="0"/>
              <a:t>11/9/2025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7630410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BD144122-2A67-493C-895E-2682608B0F6A}"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
        <p:nvSpPr>
          <p:cNvPr id="11" name="Picture Placeholder 6">
            <a:extLst>
              <a:ext uri="{FF2B5EF4-FFF2-40B4-BE49-F238E27FC236}">
                <a16:creationId xmlns:a16="http://schemas.microsoft.com/office/drawing/2014/main" id="{8F28510C-0939-D915-FCC8-7D8AD4475782}"/>
              </a:ext>
            </a:extLst>
          </p:cNvPr>
          <p:cNvSpPr>
            <a:spLocks noGrp="1"/>
          </p:cNvSpPr>
          <p:nvPr>
            <p:ph type="pic" sz="quarter" idx="13"/>
          </p:nvPr>
        </p:nvSpPr>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a:blip r:embed="rId2"/>
            <a:stretch>
              <a:fillRect/>
            </a:stretch>
          </a:blipFill>
        </p:spPr>
        <p:txBody>
          <a:bodyPr wrap="square">
            <a:noAutofit/>
          </a:bodyPr>
          <a:lstStyle/>
          <a:p>
            <a:endParaRPr lang="en-US" dirty="0"/>
          </a:p>
        </p:txBody>
      </p:sp>
    </p:spTree>
    <p:extLst>
      <p:ext uri="{BB962C8B-B14F-4D97-AF65-F5344CB8AC3E}">
        <p14:creationId xmlns:p14="http://schemas.microsoft.com/office/powerpoint/2010/main" val="21212806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486A74E5-A9C0-4E5C-851E-13F6D920EA1A}" type="datetime1">
              <a:rPr lang="en-US" smtClean="0"/>
              <a:t>11/9/2025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58769132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27A12A6-507C-2714-2F24-09ADE11584C5}"/>
              </a:ext>
            </a:extLst>
          </p:cNvPr>
          <p:cNvSpPr/>
          <p:nvPr userDrawn="1"/>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tx2"/>
                </a:solidFill>
              </a:defRPr>
            </a:lvl1pPr>
          </a:lstStyle>
          <a:p>
            <a:r>
              <a:rPr lang="en-US"/>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2"/>
                </a:solidFill>
              </a:defRPr>
            </a:lvl1pPr>
          </a:lstStyle>
          <a:p>
            <a:fld id="{3188DBF3-F598-4A31-8E9B-511F7F0D5E47}" type="datetime1">
              <a:rPr lang="en-US" smtClean="0"/>
              <a:t>11/9/2025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2"/>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2671124374"/>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bg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bg1"/>
                </a:solidFill>
              </a:defRPr>
            </a:lvl1pPr>
          </a:lstStyle>
          <a:p>
            <a:fld id="{3188DBF3-F598-4A31-8E9B-511F7F0D5E47}" type="datetime1">
              <a:rPr lang="en-US" smtClean="0"/>
              <a:pPr/>
              <a:t>11/9/2025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bg1"/>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2661099934"/>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fld id="{8A7B9ABC-2BDA-432C-8D53-84813DB6E36F}" type="datetime1">
              <a:rPr lang="en-US" smtClean="0"/>
              <a:t>11/9/2025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7922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hf sldNum="0" hdr="0" ft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5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BC3DA-B98E-45B8-630D-AED883DC6D3A}"/>
              </a:ext>
            </a:extLst>
          </p:cNvPr>
          <p:cNvSpPr>
            <a:spLocks noGrp="1"/>
          </p:cNvSpPr>
          <p:nvPr>
            <p:ph type="ctrTitle"/>
          </p:nvPr>
        </p:nvSpPr>
        <p:spPr>
          <a:xfrm>
            <a:off x="429768" y="438912"/>
            <a:ext cx="9317736" cy="4453128"/>
          </a:xfrm>
        </p:spPr>
        <p:txBody>
          <a:bodyPr anchor="t">
            <a:normAutofit/>
          </a:bodyPr>
          <a:lstStyle/>
          <a:p>
            <a:r>
              <a:rPr lang="en-US" sz="6000"/>
              <a:t>LLMs as Operating Systems: Agent Memory — Educational 15-Slide Outline</a:t>
            </a:r>
          </a:p>
        </p:txBody>
      </p:sp>
      <p:sp>
        <p:nvSpPr>
          <p:cNvPr id="3" name="Subtitle 2">
            <a:extLst>
              <a:ext uri="{FF2B5EF4-FFF2-40B4-BE49-F238E27FC236}">
                <a16:creationId xmlns:a16="http://schemas.microsoft.com/office/drawing/2014/main" id="{F6DC4A7E-6D51-B271-F9B9-BF4114B91610}"/>
              </a:ext>
            </a:extLst>
          </p:cNvPr>
          <p:cNvSpPr>
            <a:spLocks noGrp="1"/>
          </p:cNvSpPr>
          <p:nvPr>
            <p:ph type="subTitle" idx="1"/>
          </p:nvPr>
        </p:nvSpPr>
        <p:spPr>
          <a:xfrm>
            <a:off x="429768" y="4965192"/>
            <a:ext cx="5431536" cy="1289304"/>
          </a:xfrm>
        </p:spPr>
        <p:txBody>
          <a:bodyPr anchor="b">
            <a:normAutofit/>
          </a:bodyPr>
          <a:lstStyle/>
          <a:p>
            <a:r>
              <a:rPr lang="en-US"/>
              <a:t>Exploring AI agent memory and OS design parallels</a:t>
            </a:r>
          </a:p>
        </p:txBody>
      </p:sp>
    </p:spTree>
    <p:extLst>
      <p:ext uri="{BB962C8B-B14F-4D97-AF65-F5344CB8AC3E}">
        <p14:creationId xmlns:p14="http://schemas.microsoft.com/office/powerpoint/2010/main" val="887483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42"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DFE27-E06D-6EC3-29E6-635AD2C1A3FC}"/>
              </a:ext>
            </a:extLst>
          </p:cNvPr>
          <p:cNvSpPr>
            <a:spLocks noGrp="1"/>
          </p:cNvSpPr>
          <p:nvPr>
            <p:ph type="title"/>
          </p:nvPr>
        </p:nvSpPr>
        <p:spPr>
          <a:xfrm>
            <a:off x="429768" y="1810512"/>
            <a:ext cx="7772400" cy="4562856"/>
          </a:xfrm>
        </p:spPr>
        <p:txBody>
          <a:bodyPr anchor="b">
            <a:normAutofit/>
          </a:bodyPr>
          <a:lstStyle/>
          <a:p>
            <a:r>
              <a:rPr lang="en-US"/>
              <a:t>Multitasking, Learning, and Security Features</a:t>
            </a:r>
          </a:p>
        </p:txBody>
      </p:sp>
      <p:sp>
        <p:nvSpPr>
          <p:cNvPr id="7" name="Text Placeholder 2">
            <a:extLst>
              <a:ext uri="{FF2B5EF4-FFF2-40B4-BE49-F238E27FC236}">
                <a16:creationId xmlns:a16="http://schemas.microsoft.com/office/drawing/2014/main" id="{A13410BA-AF6B-4239-EE67-816A50DC8284}"/>
              </a:ext>
            </a:extLst>
          </p:cNvPr>
          <p:cNvSpPr>
            <a:spLocks noGrp="1"/>
          </p:cNvSpPr>
          <p:nvPr>
            <p:ph type="body" idx="1"/>
          </p:nvPr>
        </p:nvSpPr>
        <p:spPr>
          <a:xfrm>
            <a:off x="429768" y="429768"/>
            <a:ext cx="7772400" cy="786384"/>
          </a:xfrm>
        </p:spPr>
        <p:txBody>
          <a:bodyPr/>
          <a:lstStyle/>
          <a:p>
            <a:endParaRPr lang="en-US"/>
          </a:p>
        </p:txBody>
      </p:sp>
    </p:spTree>
    <p:extLst>
      <p:ext uri="{BB962C8B-B14F-4D97-AF65-F5344CB8AC3E}">
        <p14:creationId xmlns:p14="http://schemas.microsoft.com/office/powerpoint/2010/main" val="16077618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4A01D-CD31-E7D3-0B4B-C42986151632}"/>
              </a:ext>
            </a:extLst>
          </p:cNvPr>
          <p:cNvSpPr>
            <a:spLocks noGrp="1"/>
          </p:cNvSpPr>
          <p:nvPr>
            <p:ph type="title"/>
          </p:nvPr>
        </p:nvSpPr>
        <p:spPr>
          <a:xfrm>
            <a:off x="429768" y="553616"/>
            <a:ext cx="3595634" cy="1757505"/>
          </a:xfrm>
        </p:spPr>
        <p:txBody>
          <a:bodyPr vert="horz" lIns="91440" tIns="45720" rIns="91440" bIns="45720" rtlCol="0" anchor="t">
            <a:normAutofit/>
          </a:bodyPr>
          <a:lstStyle/>
          <a:p>
            <a:r>
              <a:rPr lang="en-US" sz="2400" b="0" kern="1200">
                <a:latin typeface="+mj-lt"/>
                <a:ea typeface="+mj-ea"/>
                <a:cs typeface="+mj-cs"/>
              </a:rPr>
              <a:t>Operating Systems Excel at Multitasking; AI Agents Smoothly Handle Multiple Queries at Once</a:t>
            </a:r>
          </a:p>
        </p:txBody>
      </p:sp>
      <p:sp>
        <p:nvSpPr>
          <p:cNvPr id="5" name="TextBox 4">
            <a:extLst>
              <a:ext uri="{FF2B5EF4-FFF2-40B4-BE49-F238E27FC236}">
                <a16:creationId xmlns:a16="http://schemas.microsoft.com/office/drawing/2014/main" id="{861BDD81-4ECC-470E-B606-4A6ED9B93009}"/>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9" y="2311121"/>
            <a:ext cx="3309608" cy="3993263"/>
          </a:xfrm>
          <a:prstGeom prst="rect">
            <a:avLst/>
          </a:prstGeom>
        </p:spPr>
        <p:txBody>
          <a:bodyPr>
            <a:normAutofit/>
          </a:bodyPr>
          <a:lstStyle/>
          <a:p>
            <a:pPr marL="0" indent="0">
              <a:spcBef>
                <a:spcPts val="2500"/>
              </a:spcBef>
              <a:spcAft>
                <a:spcPts val="600"/>
              </a:spcAft>
              <a:buNone/>
            </a:pPr>
            <a:r>
              <a:rPr lang="en-US" sz="1400" b="1"/>
              <a:t>Operating Systems Multitasking</a:t>
            </a:r>
          </a:p>
          <a:p>
            <a:pPr marL="0" lvl="1" indent="0">
              <a:spcBef>
                <a:spcPts val="1000"/>
              </a:spcBef>
              <a:spcAft>
                <a:spcPts val="600"/>
              </a:spcAft>
              <a:buNone/>
            </a:pPr>
            <a:r>
              <a:rPr lang="en-US" sz="1400"/>
              <a:t>Operating systems manage multiple processes simultaneously to optimize resource use and performance.</a:t>
            </a:r>
          </a:p>
          <a:p>
            <a:pPr marL="0" indent="0">
              <a:spcBef>
                <a:spcPts val="2500"/>
              </a:spcBef>
              <a:spcAft>
                <a:spcPts val="600"/>
              </a:spcAft>
              <a:buNone/>
            </a:pPr>
            <a:r>
              <a:rPr lang="en-US" sz="1400" b="1"/>
              <a:t>AI Agents Parallel Queries</a:t>
            </a:r>
          </a:p>
          <a:p>
            <a:pPr marL="0" lvl="1" indent="0">
              <a:spcBef>
                <a:spcPts val="1000"/>
              </a:spcBef>
              <a:spcAft>
                <a:spcPts val="600"/>
              </a:spcAft>
              <a:buNone/>
            </a:pPr>
            <a:r>
              <a:rPr lang="en-US" sz="1400"/>
              <a:t>AI agents handle multiple user queries at once while maintaining context and accuracy.</a:t>
            </a:r>
          </a:p>
        </p:txBody>
      </p:sp>
      <p:pic>
        <p:nvPicPr>
          <p:cNvPr id="4" name="Content Placeholder 3" descr="Social media and people 4K">
            <a:extLst>
              <a:ext uri="{FF2B5EF4-FFF2-40B4-BE49-F238E27FC236}">
                <a16:creationId xmlns:a16="http://schemas.microsoft.com/office/drawing/2014/main" id="{736D7CE2-5A8B-447E-AAE9-CDBEF56EE094}"/>
              </a:ext>
            </a:extLst>
          </p:cNvPr>
          <p:cNvPicPr>
            <a:picLocks noGrp="1" noChangeAspect="1"/>
          </p:cNvPicPr>
          <p:nvPr>
            <p:ph idx="1"/>
          </p:nvPr>
        </p:nvPicPr>
        <p:blipFill>
          <a:blip r:embed="rId3"/>
          <a:stretch>
            <a:fillRect/>
          </a:stretch>
        </p:blipFill>
        <p:spPr>
          <a:xfrm>
            <a:off x="5136995" y="1611128"/>
            <a:ext cx="6466741" cy="3637541"/>
          </a:xfrm>
          <a:prstGeom prst="rect">
            <a:avLst/>
          </a:prstGeom>
          <a:noFill/>
        </p:spPr>
      </p:pic>
    </p:spTree>
    <p:extLst>
      <p:ext uri="{BB962C8B-B14F-4D97-AF65-F5344CB8AC3E}">
        <p14:creationId xmlns:p14="http://schemas.microsoft.com/office/powerpoint/2010/main" val="30052220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8C111-C4E3-CBFF-BE87-41C045C2C9EE}"/>
              </a:ext>
            </a:extLst>
          </p:cNvPr>
          <p:cNvSpPr>
            <a:spLocks noGrp="1"/>
          </p:cNvSpPr>
          <p:nvPr>
            <p:ph type="title"/>
          </p:nvPr>
        </p:nvSpPr>
        <p:spPr/>
        <p:txBody>
          <a:bodyPr>
            <a:normAutofit/>
          </a:bodyPr>
          <a:lstStyle/>
          <a:p>
            <a:r>
              <a:rPr lang="en-US" sz="3600"/>
              <a:t>Task Switching Visual: AI Juggling Conversations Like OS Process Management</a:t>
            </a:r>
          </a:p>
        </p:txBody>
      </p:sp>
      <p:graphicFrame>
        <p:nvGraphicFramePr>
          <p:cNvPr id="4" name="Content Placeholder 4">
            <a:extLst>
              <a:ext uri="{FF2B5EF4-FFF2-40B4-BE49-F238E27FC236}">
                <a16:creationId xmlns:a16="http://schemas.microsoft.com/office/drawing/2014/main" id="{A3BD7537-AFE4-4F51-9FC2-5F9EAC127414}"/>
              </a:ext>
            </a:extLst>
          </p:cNvPr>
          <p:cNvGraphicFramePr>
            <a:graphicFrameLocks noGrp="1"/>
          </p:cNvGraphicFramePr>
          <p:nvPr>
            <p:ph idx="1"/>
            <p:extLst>
              <p:ext uri="{D42A27DB-BD31-4B8C-83A1-F6EECF244321}">
                <p14:modId xmlns:p14="http://schemas.microsoft.com/office/powerpoint/2010/main" val="819225567"/>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137159" y="329450"/>
          <a:ext cx="11924209" cy="6199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645193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F8D61-BDF4-862B-6571-0C98ED08ED7E}"/>
              </a:ext>
            </a:extLst>
          </p:cNvPr>
          <p:cNvSpPr>
            <a:spLocks noGrp="1"/>
          </p:cNvSpPr>
          <p:nvPr>
            <p:ph type="title"/>
          </p:nvPr>
        </p:nvSpPr>
        <p:spPr>
          <a:xfrm>
            <a:off x="429768" y="553616"/>
            <a:ext cx="3595634" cy="1757505"/>
          </a:xfrm>
        </p:spPr>
        <p:txBody>
          <a:bodyPr vert="horz" lIns="91440" tIns="45720" rIns="91440" bIns="45720" rtlCol="0" anchor="t">
            <a:normAutofit/>
          </a:bodyPr>
          <a:lstStyle/>
          <a:p>
            <a:r>
              <a:rPr lang="en-US" sz="2400" b="0" kern="1200">
                <a:latin typeface="+mj-lt"/>
                <a:ea typeface="+mj-ea"/>
                <a:cs typeface="+mj-cs"/>
              </a:rPr>
              <a:t>OS Updates Regularly; AI Refines Through Continual Learning and Algorithm Updates</a:t>
            </a:r>
          </a:p>
        </p:txBody>
      </p:sp>
      <p:sp>
        <p:nvSpPr>
          <p:cNvPr id="5" name="TextBox 4">
            <a:extLst>
              <a:ext uri="{FF2B5EF4-FFF2-40B4-BE49-F238E27FC236}">
                <a16:creationId xmlns:a16="http://schemas.microsoft.com/office/drawing/2014/main" id="{0CB38439-E97A-4271-8523-CC405808DE2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9" y="2311121"/>
            <a:ext cx="3309608" cy="3993263"/>
          </a:xfrm>
          <a:prstGeom prst="rect">
            <a:avLst/>
          </a:prstGeom>
        </p:spPr>
        <p:txBody>
          <a:bodyPr>
            <a:normAutofit/>
          </a:bodyPr>
          <a:lstStyle/>
          <a:p>
            <a:pPr marL="0" indent="0">
              <a:spcBef>
                <a:spcPts val="2500"/>
              </a:spcBef>
              <a:spcAft>
                <a:spcPts val="600"/>
              </a:spcAft>
              <a:buNone/>
            </a:pPr>
            <a:r>
              <a:rPr lang="en-US" sz="1400" b="1"/>
              <a:t>Operating System Updates</a:t>
            </a:r>
          </a:p>
          <a:p>
            <a:pPr marL="0" lvl="1" indent="0">
              <a:spcBef>
                <a:spcPts val="1000"/>
              </a:spcBef>
              <a:spcAft>
                <a:spcPts val="600"/>
              </a:spcAft>
              <a:buNone/>
            </a:pPr>
            <a:r>
              <a:rPr lang="en-US" sz="1400"/>
              <a:t>Operating systems regularly update to improve performance, add features, and enhance security for users.</a:t>
            </a:r>
          </a:p>
          <a:p>
            <a:pPr marL="0" indent="0">
              <a:spcBef>
                <a:spcPts val="2500"/>
              </a:spcBef>
              <a:spcAft>
                <a:spcPts val="600"/>
              </a:spcAft>
              <a:buNone/>
            </a:pPr>
            <a:r>
              <a:rPr lang="en-US" sz="1400" b="1"/>
              <a:t>AI Continual Learning</a:t>
            </a:r>
          </a:p>
          <a:p>
            <a:pPr marL="0" lvl="1" indent="0">
              <a:spcBef>
                <a:spcPts val="1000"/>
              </a:spcBef>
              <a:spcAft>
                <a:spcPts val="600"/>
              </a:spcAft>
              <a:buNone/>
            </a:pPr>
            <a:r>
              <a:rPr lang="en-US" sz="1400"/>
              <a:t>AI systems continuously learn and refine their algorithms through ongoing data input and updates.</a:t>
            </a:r>
          </a:p>
        </p:txBody>
      </p:sp>
      <p:pic>
        <p:nvPicPr>
          <p:cNvPr id="4" name="Content Placeholder 3" descr="Social media network communication connection">
            <a:extLst>
              <a:ext uri="{FF2B5EF4-FFF2-40B4-BE49-F238E27FC236}">
                <a16:creationId xmlns:a16="http://schemas.microsoft.com/office/drawing/2014/main" id="{8A6879CE-20F9-4257-8D73-B06CD06AB430}"/>
              </a:ext>
            </a:extLst>
          </p:cNvPr>
          <p:cNvPicPr>
            <a:picLocks noGrp="1" noChangeAspect="1"/>
          </p:cNvPicPr>
          <p:nvPr>
            <p:ph idx="1"/>
          </p:nvPr>
        </p:nvPicPr>
        <p:blipFill>
          <a:blip r:embed="rId3"/>
          <a:stretch>
            <a:fillRect/>
          </a:stretch>
        </p:blipFill>
        <p:spPr>
          <a:xfrm>
            <a:off x="5136995" y="1271624"/>
            <a:ext cx="6466741" cy="4316549"/>
          </a:xfrm>
          <a:prstGeom prst="rect">
            <a:avLst/>
          </a:prstGeom>
          <a:noFill/>
        </p:spPr>
      </p:pic>
    </p:spTree>
    <p:extLst>
      <p:ext uri="{BB962C8B-B14F-4D97-AF65-F5344CB8AC3E}">
        <p14:creationId xmlns:p14="http://schemas.microsoft.com/office/powerpoint/2010/main" val="3677318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947AF-3951-E35C-E9EA-8B1E8460A928}"/>
              </a:ext>
            </a:extLst>
          </p:cNvPr>
          <p:cNvSpPr>
            <a:spLocks noGrp="1"/>
          </p:cNvSpPr>
          <p:nvPr>
            <p:ph type="title"/>
          </p:nvPr>
        </p:nvSpPr>
        <p:spPr>
          <a:xfrm>
            <a:off x="429768" y="1810512"/>
            <a:ext cx="7772400" cy="4562856"/>
          </a:xfrm>
        </p:spPr>
        <p:txBody>
          <a:bodyPr anchor="b">
            <a:normAutofit/>
          </a:bodyPr>
          <a:lstStyle/>
          <a:p>
            <a:r>
              <a:rPr lang="en-US"/>
              <a:t>Security, Integration, and Future Vision</a:t>
            </a:r>
          </a:p>
        </p:txBody>
      </p:sp>
      <p:sp>
        <p:nvSpPr>
          <p:cNvPr id="7" name="Text Placeholder 2">
            <a:extLst>
              <a:ext uri="{FF2B5EF4-FFF2-40B4-BE49-F238E27FC236}">
                <a16:creationId xmlns:a16="http://schemas.microsoft.com/office/drawing/2014/main" id="{517BBBBF-072D-176C-9E38-02C34224780C}"/>
              </a:ext>
            </a:extLst>
          </p:cNvPr>
          <p:cNvSpPr>
            <a:spLocks noGrp="1"/>
          </p:cNvSpPr>
          <p:nvPr>
            <p:ph type="body" idx="1"/>
          </p:nvPr>
        </p:nvSpPr>
        <p:spPr>
          <a:xfrm>
            <a:off x="429768" y="429768"/>
            <a:ext cx="7772400" cy="786384"/>
          </a:xfrm>
        </p:spPr>
        <p:txBody>
          <a:bodyPr/>
          <a:lstStyle/>
          <a:p>
            <a:endParaRPr lang="en-US"/>
          </a:p>
        </p:txBody>
      </p:sp>
    </p:spTree>
    <p:extLst>
      <p:ext uri="{BB962C8B-B14F-4D97-AF65-F5344CB8AC3E}">
        <p14:creationId xmlns:p14="http://schemas.microsoft.com/office/powerpoint/2010/main" val="19232855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C7868-990B-05A5-3B5E-9CA8F4A3DA88}"/>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sz="2700" b="0" kern="1200">
                <a:latin typeface="+mj-lt"/>
                <a:ea typeface="+mj-ea"/>
                <a:cs typeface="+mj-cs"/>
              </a:rPr>
              <a:t>Operating Systems Defend Against Malware; AI Agents Secure Privacy and Protect User Data</a:t>
            </a:r>
          </a:p>
        </p:txBody>
      </p:sp>
      <p:pic>
        <p:nvPicPr>
          <p:cNvPr id="4" name="Content Placeholder 3" descr="Digital security concept on binary data code">
            <a:extLst>
              <a:ext uri="{FF2B5EF4-FFF2-40B4-BE49-F238E27FC236}">
                <a16:creationId xmlns:a16="http://schemas.microsoft.com/office/drawing/2014/main" id="{BF2456CA-1375-4CFE-88F4-0175B1F2E896}"/>
              </a:ext>
            </a:extLst>
          </p:cNvPr>
          <p:cNvPicPr>
            <a:picLocks noGrp="1" noChangeAspect="1"/>
          </p:cNvPicPr>
          <p:nvPr>
            <p:ph type="pic" sz="quarter" idx="13"/>
          </p:nvPr>
        </p:nvPicPr>
        <p:blipFill>
          <a:blip r:embed="rId3"/>
          <a:srcRect r="10185"/>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75223612-B4A7-4CCD-8ABB-240BC3A99F7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1400" b="1"/>
              <a:t>Operating Systems Malware Defense</a:t>
            </a:r>
          </a:p>
          <a:p>
            <a:pPr marL="0" lvl="1" indent="0">
              <a:lnSpc>
                <a:spcPct val="90000"/>
              </a:lnSpc>
              <a:spcBef>
                <a:spcPts val="1000"/>
              </a:spcBef>
              <a:spcAft>
                <a:spcPts val="600"/>
              </a:spcAft>
              <a:buNone/>
            </a:pPr>
            <a:r>
              <a:rPr lang="en-US" sz="1400"/>
              <a:t>Operating systems provide essential defenses to detect and prevent malware attacks, safeguarding device integrity.</a:t>
            </a:r>
          </a:p>
          <a:p>
            <a:pPr marL="0" indent="0">
              <a:lnSpc>
                <a:spcPct val="90000"/>
              </a:lnSpc>
              <a:spcBef>
                <a:spcPts val="2500"/>
              </a:spcBef>
              <a:spcAft>
                <a:spcPts val="600"/>
              </a:spcAft>
              <a:buNone/>
            </a:pPr>
            <a:r>
              <a:rPr lang="en-US" sz="1400" b="1"/>
              <a:t>AI Agents Privacy Protection</a:t>
            </a:r>
          </a:p>
          <a:p>
            <a:pPr marL="0" lvl="1" indent="0">
              <a:lnSpc>
                <a:spcPct val="90000"/>
              </a:lnSpc>
              <a:spcBef>
                <a:spcPts val="1000"/>
              </a:spcBef>
              <a:spcAft>
                <a:spcPts val="600"/>
              </a:spcAft>
              <a:buNone/>
            </a:pPr>
            <a:r>
              <a:rPr lang="en-US" sz="1400"/>
              <a:t>AI agents focus on protecting user privacy and securing sensitive data to maintain trust.</a:t>
            </a:r>
          </a:p>
        </p:txBody>
      </p:sp>
    </p:spTree>
    <p:extLst>
      <p:ext uri="{BB962C8B-B14F-4D97-AF65-F5344CB8AC3E}">
        <p14:creationId xmlns:p14="http://schemas.microsoft.com/office/powerpoint/2010/main" val="1905160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988FF-C75E-A911-08E9-EF552C2D166E}"/>
              </a:ext>
            </a:extLst>
          </p:cNvPr>
          <p:cNvSpPr>
            <a:spLocks noGrp="1"/>
          </p:cNvSpPr>
          <p:nvPr>
            <p:ph type="title"/>
          </p:nvPr>
        </p:nvSpPr>
        <p:spPr>
          <a:xfrm>
            <a:off x="429768" y="603504"/>
            <a:ext cx="4480560" cy="1527048"/>
          </a:xfrm>
        </p:spPr>
        <p:txBody>
          <a:bodyPr vert="horz" lIns="91440" tIns="45720" rIns="91440" bIns="45720" rtlCol="0" anchor="b">
            <a:normAutofit/>
          </a:bodyPr>
          <a:lstStyle/>
          <a:p>
            <a:r>
              <a:rPr lang="en-US" sz="2500" b="0" kern="1200">
                <a:latin typeface="+mj-lt"/>
                <a:ea typeface="+mj-ea"/>
                <a:cs typeface="+mj-cs"/>
              </a:rPr>
              <a:t>Integration: AI Memory Functions Mirror OS Efficiency and Adapt to New Tasks</a:t>
            </a:r>
          </a:p>
        </p:txBody>
      </p:sp>
      <p:sp>
        <p:nvSpPr>
          <p:cNvPr id="5" name="TextBox 4">
            <a:extLst>
              <a:ext uri="{FF2B5EF4-FFF2-40B4-BE49-F238E27FC236}">
                <a16:creationId xmlns:a16="http://schemas.microsoft.com/office/drawing/2014/main" id="{9239434A-748A-48EC-8693-26939C4CD30A}"/>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7" y="2276856"/>
            <a:ext cx="4480560" cy="4041648"/>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AI Memory Integration</a:t>
            </a:r>
          </a:p>
          <a:p>
            <a:pPr marL="0" lvl="1" indent="0">
              <a:spcBef>
                <a:spcPts val="1000"/>
              </a:spcBef>
              <a:spcAft>
                <a:spcPts val="600"/>
              </a:spcAft>
              <a:buFont typeface="Arial" panose="020B0604020202020204" pitchFamily="34" charset="0"/>
              <a:buNone/>
            </a:pPr>
            <a:r>
              <a:rPr lang="en-US" sz="1400"/>
              <a:t>AI memory functions emulate the efficiency of operating systems by managing data effectively.</a:t>
            </a:r>
          </a:p>
          <a:p>
            <a:pPr marL="0" indent="0">
              <a:spcBef>
                <a:spcPts val="2500"/>
              </a:spcBef>
              <a:spcAft>
                <a:spcPts val="600"/>
              </a:spcAft>
              <a:buFont typeface="Arial" panose="020B0604020202020204" pitchFamily="34" charset="0"/>
              <a:buNone/>
            </a:pPr>
            <a:r>
              <a:rPr lang="en-US" sz="1400" b="1"/>
              <a:t>Operating System Efficiency</a:t>
            </a:r>
          </a:p>
          <a:p>
            <a:pPr marL="0" lvl="1" indent="0">
              <a:spcBef>
                <a:spcPts val="1000"/>
              </a:spcBef>
              <a:spcAft>
                <a:spcPts val="600"/>
              </a:spcAft>
              <a:buFont typeface="Arial" panose="020B0604020202020204" pitchFamily="34" charset="0"/>
              <a:buNone/>
            </a:pPr>
            <a:r>
              <a:rPr lang="en-US" sz="1400"/>
              <a:t>Operating systems optimize processes ensuring smooth, reliable, and efficient task execution.</a:t>
            </a:r>
          </a:p>
          <a:p>
            <a:pPr marL="0" indent="0">
              <a:spcBef>
                <a:spcPts val="2500"/>
              </a:spcBef>
              <a:spcAft>
                <a:spcPts val="600"/>
              </a:spcAft>
              <a:buFont typeface="Arial" panose="020B0604020202020204" pitchFamily="34" charset="0"/>
              <a:buNone/>
            </a:pPr>
            <a:r>
              <a:rPr lang="en-US" sz="1400" b="1"/>
              <a:t>Adaptive Task Handling</a:t>
            </a:r>
          </a:p>
          <a:p>
            <a:pPr marL="0" lvl="1" indent="0">
              <a:spcBef>
                <a:spcPts val="1000"/>
              </a:spcBef>
              <a:spcAft>
                <a:spcPts val="600"/>
              </a:spcAft>
              <a:buFont typeface="Arial" panose="020B0604020202020204" pitchFamily="34" charset="0"/>
              <a:buNone/>
            </a:pPr>
            <a:r>
              <a:rPr lang="en-US" sz="1400"/>
              <a:t>AI agents adapt seamlessly to new and complex tasks through integrated memory and learning.</a:t>
            </a:r>
          </a:p>
        </p:txBody>
      </p:sp>
      <p:pic>
        <p:nvPicPr>
          <p:cNvPr id="4" name="Content Placeholder 3" descr="In the near future, smart phones and tablet terminals are held in the hands of artificial intelligence robots. All information is available by cloud computing,&#10;Shopping, telemedicine, education, telecommuting, everything is automated. At the same time the monitoring system will be strengthened for safety.">
            <a:extLst>
              <a:ext uri="{FF2B5EF4-FFF2-40B4-BE49-F238E27FC236}">
                <a16:creationId xmlns:a16="http://schemas.microsoft.com/office/drawing/2014/main" id="{342AE5F5-EA67-4F59-8A0C-9147B36D76CC}"/>
              </a:ext>
            </a:extLst>
          </p:cNvPr>
          <p:cNvPicPr>
            <a:picLocks noGrp="1" noChangeAspect="1"/>
          </p:cNvPicPr>
          <p:nvPr>
            <p:ph type="pic" sz="quarter" idx="13"/>
          </p:nvPr>
        </p:nvPicPr>
        <p:blipFill>
          <a:blip r:embed="rId3"/>
          <a:srcRect l="17341" r="16566" b="-2"/>
          <a:stretch>
            <a:fillRect/>
          </a:stretch>
        </p:blipFill>
        <p:spPr>
          <a:xfrm>
            <a:off x="5737594" y="342900"/>
            <a:ext cx="6111507" cy="6172338"/>
          </a:xfrm>
          <a:prstGeom prst="rect">
            <a:avLst/>
          </a:prstGeom>
          <a:noFill/>
        </p:spPr>
      </p:pic>
    </p:spTree>
    <p:extLst>
      <p:ext uri="{BB962C8B-B14F-4D97-AF65-F5344CB8AC3E}">
        <p14:creationId xmlns:p14="http://schemas.microsoft.com/office/powerpoint/2010/main" val="4865490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5A459-963D-2015-CA6E-E38511FF9189}"/>
              </a:ext>
            </a:extLst>
          </p:cNvPr>
          <p:cNvSpPr>
            <a:spLocks noGrp="1"/>
          </p:cNvSpPr>
          <p:nvPr>
            <p:ph type="title"/>
          </p:nvPr>
        </p:nvSpPr>
        <p:spPr>
          <a:xfrm>
            <a:off x="429768" y="548640"/>
            <a:ext cx="6135624" cy="1143000"/>
          </a:xfrm>
        </p:spPr>
        <p:txBody>
          <a:bodyPr vert="horz" lIns="91440" tIns="45720" rIns="91440" bIns="45720" rtlCol="0" anchor="b">
            <a:normAutofit/>
          </a:bodyPr>
          <a:lstStyle/>
          <a:p>
            <a:r>
              <a:rPr lang="en-US" sz="2500" b="0" kern="1200">
                <a:latin typeface="+mj-lt"/>
                <a:ea typeface="+mj-ea"/>
                <a:cs typeface="+mj-cs"/>
              </a:rPr>
              <a:t>Future Vision: Robust, Coherent AI-Human Interactions, Leading to Agents as Operating Systems of Thought</a:t>
            </a:r>
          </a:p>
        </p:txBody>
      </p:sp>
      <p:sp>
        <p:nvSpPr>
          <p:cNvPr id="5" name="TextBox 4">
            <a:extLst>
              <a:ext uri="{FF2B5EF4-FFF2-40B4-BE49-F238E27FC236}">
                <a16:creationId xmlns:a16="http://schemas.microsoft.com/office/drawing/2014/main" id="{5C3B9B6B-B7BA-421D-A81D-8BD024FAF352}"/>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828800"/>
            <a:ext cx="6135624" cy="4489704"/>
          </a:xfrm>
          <a:prstGeom prst="rect">
            <a:avLst/>
          </a:prstGeom>
        </p:spPr>
        <p:txBody>
          <a:bodyPr>
            <a:normAutofit/>
          </a:bodyPr>
          <a:lstStyle/>
          <a:p>
            <a:pPr marL="0" indent="0">
              <a:spcBef>
                <a:spcPts val="2500"/>
              </a:spcBef>
              <a:spcAft>
                <a:spcPts val="600"/>
              </a:spcAft>
              <a:buNone/>
            </a:pPr>
            <a:r>
              <a:rPr lang="en-US" sz="1400" b="1"/>
              <a:t>AI as Operating Systems of Thought</a:t>
            </a:r>
          </a:p>
          <a:p>
            <a:pPr marL="0" lvl="1" indent="0">
              <a:spcBef>
                <a:spcPts val="1000"/>
              </a:spcBef>
              <a:spcAft>
                <a:spcPts val="600"/>
              </a:spcAft>
              <a:buNone/>
            </a:pPr>
            <a:r>
              <a:rPr lang="en-US" sz="1400"/>
              <a:t>AI agents will function as advanced operating systems that support complex cognitive processes and decision-making.</a:t>
            </a:r>
          </a:p>
          <a:p>
            <a:pPr marL="0" indent="0">
              <a:spcBef>
                <a:spcPts val="2500"/>
              </a:spcBef>
              <a:spcAft>
                <a:spcPts val="600"/>
              </a:spcAft>
              <a:buNone/>
            </a:pPr>
            <a:r>
              <a:rPr lang="en-US" sz="1400" b="1"/>
              <a:t>Coherent and Robust Interactions</a:t>
            </a:r>
          </a:p>
          <a:p>
            <a:pPr marL="0" lvl="1" indent="0">
              <a:spcBef>
                <a:spcPts val="1000"/>
              </a:spcBef>
              <a:spcAft>
                <a:spcPts val="600"/>
              </a:spcAft>
              <a:buNone/>
            </a:pPr>
            <a:r>
              <a:rPr lang="en-US" sz="1400"/>
              <a:t>Future AI-human interactions will be seamless, context-aware, and reliable, boosting user experience and productivity.</a:t>
            </a:r>
          </a:p>
          <a:p>
            <a:pPr marL="0" indent="0">
              <a:spcBef>
                <a:spcPts val="2500"/>
              </a:spcBef>
              <a:spcAft>
                <a:spcPts val="600"/>
              </a:spcAft>
              <a:buNone/>
            </a:pPr>
            <a:r>
              <a:rPr lang="en-US" sz="1400" b="1"/>
              <a:t>Enhancing Creativity and Productivity</a:t>
            </a:r>
          </a:p>
          <a:p>
            <a:pPr marL="0" lvl="1" indent="0">
              <a:spcBef>
                <a:spcPts val="1000"/>
              </a:spcBef>
              <a:spcAft>
                <a:spcPts val="600"/>
              </a:spcAft>
              <a:buNone/>
            </a:pPr>
            <a:r>
              <a:rPr lang="en-US" sz="1400"/>
              <a:t>AI agents will augment human creativity and productivity by providing intelligent support and insights.</a:t>
            </a:r>
          </a:p>
        </p:txBody>
      </p:sp>
      <p:pic>
        <p:nvPicPr>
          <p:cNvPr id="4" name="Content Placeholder 3" descr="Abstract picture of the brain made up of patterns">
            <a:extLst>
              <a:ext uri="{FF2B5EF4-FFF2-40B4-BE49-F238E27FC236}">
                <a16:creationId xmlns:a16="http://schemas.microsoft.com/office/drawing/2014/main" id="{B2142960-93FF-4DC6-9503-BCC7431AF184}"/>
              </a:ext>
            </a:extLst>
          </p:cNvPr>
          <p:cNvPicPr>
            <a:picLocks noGrp="1" noChangeAspect="1"/>
          </p:cNvPicPr>
          <p:nvPr>
            <p:ph type="pic" sz="quarter" idx="13"/>
          </p:nvPr>
        </p:nvPicPr>
        <p:blipFill>
          <a:blip r:embed="rId3"/>
          <a:srcRect l="22088" r="20734" b="2"/>
          <a:stretch>
            <a:fillRect/>
          </a:stretch>
        </p:blipFill>
        <p:spPr>
          <a:xfrm>
            <a:off x="7353304" y="352327"/>
            <a:ext cx="4495799" cy="6172200"/>
          </a:xfrm>
          <a:prstGeom prst="rect">
            <a:avLst/>
          </a:prstGeom>
          <a:noFill/>
        </p:spPr>
      </p:pic>
    </p:spTree>
    <p:extLst>
      <p:ext uri="{BB962C8B-B14F-4D97-AF65-F5344CB8AC3E}">
        <p14:creationId xmlns:p14="http://schemas.microsoft.com/office/powerpoint/2010/main" val="8231850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95E6B-F146-492A-A4AC-70258B9C8F9F}"/>
              </a:ext>
            </a:extLst>
          </p:cNvPr>
          <p:cNvSpPr>
            <a:spLocks noGrp="1"/>
          </p:cNvSpPr>
          <p:nvPr>
            <p:ph type="title"/>
          </p:nvPr>
        </p:nvSpPr>
        <p:spPr>
          <a:xfrm>
            <a:off x="429768" y="1627318"/>
            <a:ext cx="7370064" cy="1842020"/>
          </a:xfrm>
        </p:spPr>
        <p:txBody>
          <a:bodyPr anchor="b">
            <a:normAutofit/>
          </a:bodyPr>
          <a:lstStyle/>
          <a:p>
            <a:r>
              <a:rPr lang="en-US"/>
              <a:t>Conclusion</a:t>
            </a:r>
          </a:p>
        </p:txBody>
      </p:sp>
      <p:graphicFrame>
        <p:nvGraphicFramePr>
          <p:cNvPr id="7" name="Content Placeholder 2">
            <a:extLst>
              <a:ext uri="{FF2B5EF4-FFF2-40B4-BE49-F238E27FC236}">
                <a16:creationId xmlns:a16="http://schemas.microsoft.com/office/drawing/2014/main" id="{20C548BD-1706-F5CF-CE3C-A56019DCDA70}"/>
              </a:ext>
            </a:extLst>
          </p:cNvPr>
          <p:cNvGraphicFramePr>
            <a:graphicFrameLocks noGrp="1"/>
          </p:cNvGraphicFramePr>
          <p:nvPr>
            <p:ph sz="quarter" idx="14"/>
            <p:extLst>
              <p:ext uri="{D42A27DB-BD31-4B8C-83A1-F6EECF244321}">
                <p14:modId xmlns:p14="http://schemas.microsoft.com/office/powerpoint/2010/main" val="1760980643"/>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429768" y="3622673"/>
          <a:ext cx="7370064" cy="2231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3660381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C8E4-902D-FDE1-F5A4-A7B773ECB4F2}"/>
              </a:ext>
            </a:extLst>
          </p:cNvPr>
          <p:cNvSpPr>
            <a:spLocks noGrp="1"/>
          </p:cNvSpPr>
          <p:nvPr>
            <p:ph type="title"/>
          </p:nvPr>
        </p:nvSpPr>
        <p:spPr>
          <a:xfrm>
            <a:off x="429768" y="411480"/>
            <a:ext cx="11045952" cy="1828800"/>
          </a:xfrm>
        </p:spPr>
        <p:txBody>
          <a:bodyPr anchor="t">
            <a:normAutofit/>
          </a:bodyPr>
          <a:lstStyle/>
          <a:p>
            <a:r>
              <a:rPr lang="en-US"/>
              <a:t>Agenda Overview</a:t>
            </a:r>
          </a:p>
        </p:txBody>
      </p:sp>
      <p:sp>
        <p:nvSpPr>
          <p:cNvPr id="3" name="Content Placeholder 2">
            <a:extLst>
              <a:ext uri="{FF2B5EF4-FFF2-40B4-BE49-F238E27FC236}">
                <a16:creationId xmlns:a16="http://schemas.microsoft.com/office/drawing/2014/main" id="{A3C39F57-38C6-BD2F-AF74-DEA06E937E56}"/>
              </a:ext>
            </a:extLst>
          </p:cNvPr>
          <p:cNvSpPr>
            <a:spLocks noGrp="1"/>
          </p:cNvSpPr>
          <p:nvPr>
            <p:ph sz="quarter" idx="13"/>
            <p:extLst>
              <p:ext uri="{E7BDC344-281C-4309-B0C6-D0EE65EED2A8}">
                <p202:designPr xmlns:p202="http://schemas.microsoft.com/office/powerpoint/2020/02/main">
                  <p202:designTagLst>
                    <p202:designTag name="ARCH:1:CLS" val="BulletedText"/>
                  </p202:designTagLst>
                </p202:designPr>
              </p:ext>
            </p:extLst>
          </p:nvPr>
        </p:nvSpPr>
        <p:spPr>
          <a:xfrm>
            <a:off x="6272784" y="2423160"/>
            <a:ext cx="5202936" cy="3858768"/>
          </a:xfrm>
        </p:spPr>
        <p:txBody>
          <a:bodyPr>
            <a:normAutofit/>
          </a:bodyPr>
          <a:lstStyle/>
          <a:p>
            <a:pPr>
              <a:buFont typeface="Arial" panose="020B0604020202020204" pitchFamily="34" charset="0"/>
              <a:buChar char="•"/>
            </a:pPr>
            <a:r>
              <a:t>Title and Introduction to Agent Memory in LLMs</a:t>
            </a:r>
          </a:p>
          <a:p>
            <a:pPr>
              <a:buFont typeface="Arial" panose="020B0604020202020204" pitchFamily="34" charset="0"/>
              <a:buChar char="•"/>
            </a:pPr>
            <a:r>
              <a:t>Memory Management and Caching in AI Agents</a:t>
            </a:r>
          </a:p>
          <a:p>
            <a:pPr>
              <a:buFont typeface="Arial" panose="020B0604020202020204" pitchFamily="34" charset="0"/>
              <a:buChar char="•"/>
            </a:pPr>
            <a:r>
              <a:t>Multitasking, Learning, and Security Features</a:t>
            </a:r>
          </a:p>
          <a:p>
            <a:pPr>
              <a:buFont typeface="Arial" panose="020B0604020202020204" pitchFamily="34" charset="0"/>
              <a:buChar char="•"/>
            </a:pPr>
            <a:r>
              <a:t>Security, Integration, and Future Vision</a:t>
            </a:r>
            <a:endParaRPr lang="en-US"/>
          </a:p>
        </p:txBody>
      </p:sp>
    </p:spTree>
    <p:extLst>
      <p:ext uri="{BB962C8B-B14F-4D97-AF65-F5344CB8AC3E}">
        <p14:creationId xmlns:p14="http://schemas.microsoft.com/office/powerpoint/2010/main" val="35628341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89264-380E-97D2-2A73-9338FC1D3630}"/>
              </a:ext>
            </a:extLst>
          </p:cNvPr>
          <p:cNvSpPr>
            <a:spLocks noGrp="1"/>
          </p:cNvSpPr>
          <p:nvPr>
            <p:ph type="title"/>
          </p:nvPr>
        </p:nvSpPr>
        <p:spPr>
          <a:xfrm>
            <a:off x="429768" y="1810512"/>
            <a:ext cx="7772400" cy="4562856"/>
          </a:xfrm>
        </p:spPr>
        <p:txBody>
          <a:bodyPr anchor="b">
            <a:normAutofit/>
          </a:bodyPr>
          <a:lstStyle/>
          <a:p>
            <a:r>
              <a:rPr lang="en-US"/>
              <a:t>Title and Introduction to Agent Memory in LLMs</a:t>
            </a:r>
          </a:p>
        </p:txBody>
      </p:sp>
      <p:sp>
        <p:nvSpPr>
          <p:cNvPr id="7" name="Text Placeholder 2">
            <a:extLst>
              <a:ext uri="{FF2B5EF4-FFF2-40B4-BE49-F238E27FC236}">
                <a16:creationId xmlns:a16="http://schemas.microsoft.com/office/drawing/2014/main" id="{CC3E3F0F-1E44-D8CC-ABFC-621B77127440}"/>
              </a:ext>
            </a:extLst>
          </p:cNvPr>
          <p:cNvSpPr>
            <a:spLocks noGrp="1"/>
          </p:cNvSpPr>
          <p:nvPr>
            <p:ph type="body" idx="1"/>
          </p:nvPr>
        </p:nvSpPr>
        <p:spPr>
          <a:xfrm>
            <a:off x="429768" y="429768"/>
            <a:ext cx="7772400" cy="786384"/>
          </a:xfrm>
        </p:spPr>
        <p:txBody>
          <a:bodyPr/>
          <a:lstStyle/>
          <a:p>
            <a:endParaRPr lang="en-US"/>
          </a:p>
        </p:txBody>
      </p:sp>
    </p:spTree>
    <p:extLst>
      <p:ext uri="{BB962C8B-B14F-4D97-AF65-F5344CB8AC3E}">
        <p14:creationId xmlns:p14="http://schemas.microsoft.com/office/powerpoint/2010/main" val="29595695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340BD-216B-BA3C-8CAA-69B92A20F074}"/>
              </a:ext>
            </a:extLst>
          </p:cNvPr>
          <p:cNvSpPr>
            <a:spLocks noGrp="1"/>
          </p:cNvSpPr>
          <p:nvPr>
            <p:ph type="title"/>
          </p:nvPr>
        </p:nvSpPr>
        <p:spPr>
          <a:xfrm>
            <a:off x="429767" y="320040"/>
            <a:ext cx="4573413" cy="932688"/>
          </a:xfrm>
        </p:spPr>
        <p:txBody>
          <a:bodyPr vert="horz" lIns="91440" tIns="45720" rIns="91440" bIns="45720" rtlCol="0" anchor="b">
            <a:normAutofit/>
          </a:bodyPr>
          <a:lstStyle/>
          <a:p>
            <a:r>
              <a:rPr lang="en-US" sz="2000" b="0" kern="1200">
                <a:latin typeface="+mj-lt"/>
                <a:ea typeface="+mj-ea"/>
                <a:cs typeface="+mj-cs"/>
              </a:rPr>
              <a:t>LLMs as Operating Systems: Agent Memory — Abstract AI and OS Imagery for Cover Slide</a:t>
            </a:r>
          </a:p>
        </p:txBody>
      </p:sp>
      <p:sp>
        <p:nvSpPr>
          <p:cNvPr id="5" name="TextBox 4">
            <a:extLst>
              <a:ext uri="{FF2B5EF4-FFF2-40B4-BE49-F238E27FC236}">
                <a16:creationId xmlns:a16="http://schemas.microsoft.com/office/drawing/2014/main" id="{2AF52694-915D-485A-A459-D7B5831A940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6" y="1380744"/>
            <a:ext cx="4573413" cy="4983480"/>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LLMs as Operating Systems</a:t>
            </a:r>
          </a:p>
          <a:p>
            <a:pPr marL="0" lvl="1" indent="0">
              <a:spcBef>
                <a:spcPts val="1000"/>
              </a:spcBef>
              <a:spcAft>
                <a:spcPts val="600"/>
              </a:spcAft>
              <a:buFont typeface="Arial" panose="020B0604020202020204" pitchFamily="34" charset="0"/>
              <a:buNone/>
            </a:pPr>
            <a:r>
              <a:rPr lang="en-US" sz="1400"/>
              <a:t>Large language models function like operating systems, managing processes and resources for AI applications.</a:t>
            </a:r>
          </a:p>
          <a:p>
            <a:pPr marL="0" indent="0">
              <a:spcBef>
                <a:spcPts val="2500"/>
              </a:spcBef>
              <a:spcAft>
                <a:spcPts val="600"/>
              </a:spcAft>
              <a:buFont typeface="Arial" panose="020B0604020202020204" pitchFamily="34" charset="0"/>
              <a:buNone/>
            </a:pPr>
            <a:r>
              <a:rPr lang="en-US" sz="1400" b="1"/>
              <a:t>Agent Memory Importance</a:t>
            </a:r>
          </a:p>
          <a:p>
            <a:pPr marL="0" lvl="1" indent="0">
              <a:spcBef>
                <a:spcPts val="1000"/>
              </a:spcBef>
              <a:spcAft>
                <a:spcPts val="600"/>
              </a:spcAft>
              <a:buFont typeface="Arial" panose="020B0604020202020204" pitchFamily="34" charset="0"/>
              <a:buNone/>
            </a:pPr>
            <a:r>
              <a:rPr lang="en-US" sz="1400"/>
              <a:t>Agent memory enables contextual awareness and supports sophisticated AI decision-making processes.</a:t>
            </a:r>
          </a:p>
          <a:p>
            <a:pPr marL="0" indent="0">
              <a:spcBef>
                <a:spcPts val="2500"/>
              </a:spcBef>
              <a:spcAft>
                <a:spcPts val="600"/>
              </a:spcAft>
              <a:buFont typeface="Arial" panose="020B0604020202020204" pitchFamily="34" charset="0"/>
              <a:buNone/>
            </a:pPr>
            <a:r>
              <a:rPr lang="en-US" sz="1400" b="1"/>
              <a:t>Abstract AI Imagery</a:t>
            </a:r>
          </a:p>
          <a:p>
            <a:pPr marL="0" lvl="1" indent="0">
              <a:spcBef>
                <a:spcPts val="1000"/>
              </a:spcBef>
              <a:spcAft>
                <a:spcPts val="600"/>
              </a:spcAft>
              <a:buFont typeface="Arial" panose="020B0604020202020204" pitchFamily="34" charset="0"/>
              <a:buNone/>
            </a:pPr>
            <a:r>
              <a:rPr lang="en-US" sz="1400"/>
              <a:t>Abstract visuals help communicate complex AI concepts like memory and system integration effectively.</a:t>
            </a:r>
          </a:p>
        </p:txBody>
      </p:sp>
      <p:pic>
        <p:nvPicPr>
          <p:cNvPr id="4" name="Content Placeholder 3" descr="Angle view of circuit shaped like a brain">
            <a:extLst>
              <a:ext uri="{FF2B5EF4-FFF2-40B4-BE49-F238E27FC236}">
                <a16:creationId xmlns:a16="http://schemas.microsoft.com/office/drawing/2014/main" id="{764EC9CD-E7A5-4A5C-8F11-B7DEF0ABD4D8}"/>
              </a:ext>
            </a:extLst>
          </p:cNvPr>
          <p:cNvPicPr>
            <a:picLocks noGrp="1" noChangeAspect="1"/>
          </p:cNvPicPr>
          <p:nvPr>
            <p:ph type="pic" sz="quarter" idx="13"/>
          </p:nvPr>
        </p:nvPicPr>
        <p:blipFill>
          <a:blip r:embed="rId3"/>
          <a:srcRect l="16209" r="14728"/>
          <a:stretch>
            <a:fillRect/>
          </a:stretch>
        </p:blipFill>
        <p:spPr>
          <a:xfrm>
            <a:off x="5737594" y="342900"/>
            <a:ext cx="6111507" cy="6172338"/>
          </a:xfrm>
          <a:prstGeom prst="rect">
            <a:avLst/>
          </a:prstGeom>
          <a:noFill/>
        </p:spPr>
      </p:pic>
    </p:spTree>
    <p:extLst>
      <p:ext uri="{BB962C8B-B14F-4D97-AF65-F5344CB8AC3E}">
        <p14:creationId xmlns:p14="http://schemas.microsoft.com/office/powerpoint/2010/main" val="5510498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A566B-093C-A49C-4CF9-0269852C994A}"/>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sz="2700" b="0" kern="1200">
                <a:latin typeface="+mj-lt"/>
                <a:ea typeface="+mj-ea"/>
                <a:cs typeface="+mj-cs"/>
              </a:rPr>
              <a:t>AI Agents Evolve with Memory, Echoing the Design of Modern Operating Systems</a:t>
            </a:r>
          </a:p>
        </p:txBody>
      </p:sp>
      <p:pic>
        <p:nvPicPr>
          <p:cNvPr id="4" name="Content Placeholder 3" descr="Binary Code, Data, Digital Display, Symbol">
            <a:extLst>
              <a:ext uri="{FF2B5EF4-FFF2-40B4-BE49-F238E27FC236}">
                <a16:creationId xmlns:a16="http://schemas.microsoft.com/office/drawing/2014/main" id="{1F55C107-1467-45A9-BA0E-4B98445113F1}"/>
              </a:ext>
            </a:extLst>
          </p:cNvPr>
          <p:cNvPicPr>
            <a:picLocks noGrp="1" noChangeAspect="1"/>
          </p:cNvPicPr>
          <p:nvPr>
            <p:ph type="pic" sz="quarter" idx="13"/>
          </p:nvPr>
        </p:nvPicPr>
        <p:blipFill>
          <a:blip r:embed="rId3"/>
          <a:srcRect r="32639"/>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7C45DCD6-7B29-4789-8C18-90AA4BBC40ED}"/>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900" b="1"/>
              <a:t>AI Memory Functionality</a:t>
            </a:r>
          </a:p>
          <a:p>
            <a:pPr marL="0" lvl="1" indent="0">
              <a:lnSpc>
                <a:spcPct val="90000"/>
              </a:lnSpc>
              <a:spcBef>
                <a:spcPts val="1000"/>
              </a:spcBef>
              <a:spcAft>
                <a:spcPts val="600"/>
              </a:spcAft>
              <a:buNone/>
            </a:pPr>
            <a:r>
              <a:rPr lang="en-US" sz="900"/>
              <a:t>Memory enables AI agents to retain context and improve interactions by learning from past experiences.</a:t>
            </a:r>
          </a:p>
          <a:p>
            <a:pPr marL="0" indent="0">
              <a:lnSpc>
                <a:spcPct val="90000"/>
              </a:lnSpc>
              <a:spcBef>
                <a:spcPts val="2500"/>
              </a:spcBef>
              <a:spcAft>
                <a:spcPts val="600"/>
              </a:spcAft>
              <a:buNone/>
            </a:pPr>
            <a:r>
              <a:rPr lang="en-US" sz="900" b="1"/>
              <a:t>Operating System Evolution</a:t>
            </a:r>
          </a:p>
          <a:p>
            <a:pPr marL="0" lvl="1" indent="0">
              <a:lnSpc>
                <a:spcPct val="90000"/>
              </a:lnSpc>
              <a:spcBef>
                <a:spcPts val="1000"/>
              </a:spcBef>
              <a:spcAft>
                <a:spcPts val="600"/>
              </a:spcAft>
              <a:buNone/>
            </a:pPr>
            <a:r>
              <a:rPr lang="en-US" sz="900"/>
              <a:t>Modern operating systems evolve by managing resources and storing states to enhance user experience.</a:t>
            </a:r>
          </a:p>
          <a:p>
            <a:pPr marL="0" indent="0">
              <a:lnSpc>
                <a:spcPct val="90000"/>
              </a:lnSpc>
              <a:spcBef>
                <a:spcPts val="2500"/>
              </a:spcBef>
              <a:spcAft>
                <a:spcPts val="600"/>
              </a:spcAft>
              <a:buNone/>
            </a:pPr>
            <a:r>
              <a:rPr lang="en-US" sz="900" b="1"/>
              <a:t>Enhanced User Interaction</a:t>
            </a:r>
          </a:p>
          <a:p>
            <a:pPr marL="0" lvl="1" indent="0">
              <a:lnSpc>
                <a:spcPct val="90000"/>
              </a:lnSpc>
              <a:spcBef>
                <a:spcPts val="1000"/>
              </a:spcBef>
              <a:spcAft>
                <a:spcPts val="600"/>
              </a:spcAft>
              <a:buNone/>
            </a:pPr>
            <a:r>
              <a:rPr lang="en-US" sz="900"/>
              <a:t>AI agents use memory to provide personalized and context-aware user interactions over time.</a:t>
            </a:r>
          </a:p>
        </p:txBody>
      </p:sp>
    </p:spTree>
    <p:extLst>
      <p:ext uri="{BB962C8B-B14F-4D97-AF65-F5344CB8AC3E}">
        <p14:creationId xmlns:p14="http://schemas.microsoft.com/office/powerpoint/2010/main" val="29659628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1D483-4202-760D-CF44-3A973FE9A48B}"/>
              </a:ext>
            </a:extLst>
          </p:cNvPr>
          <p:cNvSpPr>
            <a:spLocks noGrp="1"/>
          </p:cNvSpPr>
          <p:nvPr>
            <p:ph type="title"/>
          </p:nvPr>
        </p:nvSpPr>
        <p:spPr>
          <a:xfrm>
            <a:off x="429768" y="1810512"/>
            <a:ext cx="7772400" cy="4562856"/>
          </a:xfrm>
        </p:spPr>
        <p:txBody>
          <a:bodyPr anchor="b">
            <a:normAutofit/>
          </a:bodyPr>
          <a:lstStyle/>
          <a:p>
            <a:r>
              <a:rPr lang="en-US"/>
              <a:t>Memory Management and Caching in AI Agents</a:t>
            </a:r>
          </a:p>
        </p:txBody>
      </p:sp>
      <p:sp>
        <p:nvSpPr>
          <p:cNvPr id="7" name="Text Placeholder 2">
            <a:extLst>
              <a:ext uri="{FF2B5EF4-FFF2-40B4-BE49-F238E27FC236}">
                <a16:creationId xmlns:a16="http://schemas.microsoft.com/office/drawing/2014/main" id="{5A98D879-244E-4787-EDB2-0A6EF9A87276}"/>
              </a:ext>
            </a:extLst>
          </p:cNvPr>
          <p:cNvSpPr>
            <a:spLocks noGrp="1"/>
          </p:cNvSpPr>
          <p:nvPr>
            <p:ph type="body" idx="1"/>
          </p:nvPr>
        </p:nvSpPr>
        <p:spPr>
          <a:xfrm>
            <a:off x="429768" y="429768"/>
            <a:ext cx="7772400" cy="786384"/>
          </a:xfrm>
        </p:spPr>
        <p:txBody>
          <a:bodyPr/>
          <a:lstStyle/>
          <a:p>
            <a:endParaRPr lang="en-US"/>
          </a:p>
        </p:txBody>
      </p:sp>
    </p:spTree>
    <p:extLst>
      <p:ext uri="{BB962C8B-B14F-4D97-AF65-F5344CB8AC3E}">
        <p14:creationId xmlns:p14="http://schemas.microsoft.com/office/powerpoint/2010/main" val="6106305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BFF76-64A2-5933-BDC4-DAD2945E7960}"/>
              </a:ext>
            </a:extLst>
          </p:cNvPr>
          <p:cNvSpPr>
            <a:spLocks noGrp="1"/>
          </p:cNvSpPr>
          <p:nvPr>
            <p:ph type="title"/>
          </p:nvPr>
        </p:nvSpPr>
        <p:spPr>
          <a:xfrm>
            <a:off x="321733" y="4162318"/>
            <a:ext cx="2953618" cy="1892808"/>
          </a:xfrm>
        </p:spPr>
        <p:txBody>
          <a:bodyPr vert="horz" lIns="91440" tIns="45720" rIns="91440" bIns="45720" rtlCol="0" anchor="t">
            <a:normAutofit/>
          </a:bodyPr>
          <a:lstStyle/>
          <a:p>
            <a:r>
              <a:rPr lang="en-US" sz="2200" b="0" kern="1200">
                <a:latin typeface="+mj-lt"/>
                <a:ea typeface="+mj-ea"/>
                <a:cs typeface="+mj-cs"/>
              </a:rPr>
              <a:t>Operating Systems Allocate RAM; AI Agents Organize Past Interactions and Contextual Data</a:t>
            </a:r>
          </a:p>
        </p:txBody>
      </p:sp>
      <p:pic>
        <p:nvPicPr>
          <p:cNvPr id="4" name="Content Placeholder 3" descr="Global communication and collaboration intricately involving electronic ropes and keys through social networking of smart phones equipped with AI.">
            <a:extLst>
              <a:ext uri="{FF2B5EF4-FFF2-40B4-BE49-F238E27FC236}">
                <a16:creationId xmlns:a16="http://schemas.microsoft.com/office/drawing/2014/main" id="{FCBC739E-D879-4BFD-9327-194D6EF2A20D}"/>
              </a:ext>
            </a:extLst>
          </p:cNvPr>
          <p:cNvPicPr>
            <a:picLocks noGrp="1" noChangeAspect="1"/>
          </p:cNvPicPr>
          <p:nvPr>
            <p:ph type="pic" sz="quarter" idx="13"/>
          </p:nvPr>
        </p:nvPicPr>
        <p:blipFill>
          <a:blip r:embed="rId3"/>
          <a:srcRect t="32087" r="-1" b="22900"/>
          <a:stretch>
            <a:fillRect/>
          </a:stretch>
        </p:blipFill>
        <p:spPr>
          <a:xfrm>
            <a:off x="339373" y="320042"/>
            <a:ext cx="11509730" cy="3458229"/>
          </a:xfrm>
          <a:prstGeom prst="rect">
            <a:avLst/>
          </a:prstGeom>
          <a:noFill/>
        </p:spPr>
      </p:pic>
      <p:sp>
        <p:nvSpPr>
          <p:cNvPr id="5" name="TextBox 4">
            <a:extLst>
              <a:ext uri="{FF2B5EF4-FFF2-40B4-BE49-F238E27FC236}">
                <a16:creationId xmlns:a16="http://schemas.microsoft.com/office/drawing/2014/main" id="{69C85684-863B-4363-B5FD-4E7CB89AB4DA}"/>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3977640" y="4162318"/>
            <a:ext cx="7772400" cy="2240280"/>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RAM Allocation by Operating Systems</a:t>
            </a:r>
          </a:p>
          <a:p>
            <a:pPr marL="0" lvl="1" indent="0">
              <a:spcBef>
                <a:spcPts val="1000"/>
              </a:spcBef>
              <a:spcAft>
                <a:spcPts val="600"/>
              </a:spcAft>
              <a:buFont typeface="Arial" panose="020B0604020202020204" pitchFamily="34" charset="0"/>
              <a:buNone/>
            </a:pPr>
            <a:r>
              <a:rPr lang="en-US" sz="1400"/>
              <a:t>Operating systems allocate RAM efficiently to manage multiple active processes and ensure optimal system performance.</a:t>
            </a:r>
          </a:p>
          <a:p>
            <a:pPr marL="0" indent="0">
              <a:spcBef>
                <a:spcPts val="2500"/>
              </a:spcBef>
              <a:spcAft>
                <a:spcPts val="600"/>
              </a:spcAft>
              <a:buFont typeface="Arial" panose="020B0604020202020204" pitchFamily="34" charset="0"/>
              <a:buNone/>
            </a:pPr>
            <a:r>
              <a:rPr lang="en-US" sz="1400" b="1"/>
              <a:t>AI Agents Managing Contextual Data</a:t>
            </a:r>
          </a:p>
          <a:p>
            <a:pPr marL="0" lvl="1" indent="0">
              <a:spcBef>
                <a:spcPts val="1000"/>
              </a:spcBef>
              <a:spcAft>
                <a:spcPts val="600"/>
              </a:spcAft>
              <a:buFont typeface="Arial" panose="020B0604020202020204" pitchFamily="34" charset="0"/>
              <a:buNone/>
            </a:pPr>
            <a:r>
              <a:rPr lang="en-US" sz="1400"/>
              <a:t>AI agents organize past conversations and contextual data to maintain meaningful and coherent user interactions.</a:t>
            </a:r>
          </a:p>
        </p:txBody>
      </p:sp>
    </p:spTree>
    <p:extLst>
      <p:ext uri="{BB962C8B-B14F-4D97-AF65-F5344CB8AC3E}">
        <p14:creationId xmlns:p14="http://schemas.microsoft.com/office/powerpoint/2010/main" val="27542185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17E82-3D54-D964-2787-2CF573D1E04F}"/>
              </a:ext>
            </a:extLst>
          </p:cNvPr>
          <p:cNvSpPr>
            <a:spLocks noGrp="1"/>
          </p:cNvSpPr>
          <p:nvPr>
            <p:ph type="title"/>
          </p:nvPr>
        </p:nvSpPr>
        <p:spPr>
          <a:xfrm>
            <a:off x="429768" y="640080"/>
            <a:ext cx="11155680" cy="970463"/>
          </a:xfrm>
        </p:spPr>
        <p:txBody>
          <a:bodyPr vert="horz" lIns="91440" tIns="45720" rIns="91440" bIns="45720" rtlCol="0" anchor="ctr">
            <a:normAutofit/>
          </a:bodyPr>
          <a:lstStyle/>
          <a:p>
            <a:r>
              <a:rPr lang="en-US" b="0" kern="1200">
                <a:latin typeface="+mj-lt"/>
                <a:ea typeface="+mj-ea"/>
                <a:cs typeface="+mj-cs"/>
              </a:rPr>
              <a:t>Visual Comparison: Memory Blocks Showing AI Storing Conversation States Similar to OS Memory</a:t>
            </a:r>
          </a:p>
        </p:txBody>
      </p:sp>
      <p:pic>
        <p:nvPicPr>
          <p:cNvPr id="4" name="Content Placeholder 3" descr="close up of computer chip">
            <a:extLst>
              <a:ext uri="{FF2B5EF4-FFF2-40B4-BE49-F238E27FC236}">
                <a16:creationId xmlns:a16="http://schemas.microsoft.com/office/drawing/2014/main" id="{67B19079-A244-495C-BD12-7C69ECA304E6}"/>
              </a:ext>
            </a:extLst>
          </p:cNvPr>
          <p:cNvPicPr>
            <a:picLocks noGrp="1" noChangeAspect="1"/>
          </p:cNvPicPr>
          <p:nvPr>
            <p:ph type="pic" sz="quarter" idx="13"/>
          </p:nvPr>
        </p:nvPicPr>
        <p:blipFill>
          <a:blip r:embed="rId3"/>
          <a:srcRect t="12130" b="9984"/>
          <a:stretch>
            <a:fillRect/>
          </a:stretch>
        </p:blipFill>
        <p:spPr>
          <a:xfrm>
            <a:off x="429768" y="1828800"/>
            <a:ext cx="6176399" cy="4425696"/>
          </a:xfrm>
          <a:prstGeom prst="rect">
            <a:avLst/>
          </a:prstGeom>
          <a:noFill/>
        </p:spPr>
      </p:pic>
      <p:sp>
        <p:nvSpPr>
          <p:cNvPr id="5" name="TextBox 4">
            <a:extLst>
              <a:ext uri="{FF2B5EF4-FFF2-40B4-BE49-F238E27FC236}">
                <a16:creationId xmlns:a16="http://schemas.microsoft.com/office/drawing/2014/main" id="{D97D7839-BEE8-4902-BCE9-6BA5309D8119}"/>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87768" y="1828800"/>
            <a:ext cx="4297680" cy="4428871"/>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Operating System Memory Blocks</a:t>
            </a:r>
          </a:p>
          <a:p>
            <a:pPr marL="0" lvl="1" indent="0">
              <a:spcBef>
                <a:spcPts val="1000"/>
              </a:spcBef>
              <a:spcAft>
                <a:spcPts val="600"/>
              </a:spcAft>
              <a:buFont typeface="Arial" panose="020B0604020202020204" pitchFamily="34" charset="0"/>
              <a:buNone/>
            </a:pPr>
            <a:r>
              <a:rPr lang="en-US" sz="1400"/>
              <a:t>Operating systems use structured memory blocks to efficiently manage data and processes.</a:t>
            </a:r>
          </a:p>
          <a:p>
            <a:pPr marL="0" indent="0">
              <a:spcBef>
                <a:spcPts val="2500"/>
              </a:spcBef>
              <a:spcAft>
                <a:spcPts val="600"/>
              </a:spcAft>
              <a:buFont typeface="Arial" panose="020B0604020202020204" pitchFamily="34" charset="0"/>
              <a:buNone/>
            </a:pPr>
            <a:r>
              <a:rPr lang="en-US" sz="1400" b="1"/>
              <a:t>AI Conversation State Storage</a:t>
            </a:r>
          </a:p>
          <a:p>
            <a:pPr marL="0" lvl="1" indent="0">
              <a:spcBef>
                <a:spcPts val="1000"/>
              </a:spcBef>
              <a:spcAft>
                <a:spcPts val="600"/>
              </a:spcAft>
              <a:buFont typeface="Arial" panose="020B0604020202020204" pitchFamily="34" charset="0"/>
              <a:buNone/>
            </a:pPr>
            <a:r>
              <a:rPr lang="en-US" sz="1400"/>
              <a:t>AI agents store conversation states similarly to memory blocks, maintaining context throughout interactions.</a:t>
            </a:r>
          </a:p>
          <a:p>
            <a:pPr marL="0" indent="0">
              <a:spcBef>
                <a:spcPts val="2500"/>
              </a:spcBef>
              <a:spcAft>
                <a:spcPts val="600"/>
              </a:spcAft>
              <a:buFont typeface="Arial" panose="020B0604020202020204" pitchFamily="34" charset="0"/>
              <a:buNone/>
            </a:pPr>
            <a:r>
              <a:rPr lang="en-US" sz="1400" b="1"/>
              <a:t>Analogy for Understanding</a:t>
            </a:r>
          </a:p>
          <a:p>
            <a:pPr marL="0" lvl="1" indent="0">
              <a:spcBef>
                <a:spcPts val="1000"/>
              </a:spcBef>
              <a:spcAft>
                <a:spcPts val="600"/>
              </a:spcAft>
              <a:buFont typeface="Arial" panose="020B0604020202020204" pitchFamily="34" charset="0"/>
              <a:buNone/>
            </a:pPr>
            <a:r>
              <a:rPr lang="en-US" sz="1400"/>
              <a:t>Using memory blocks as an analogy helps explain how AI preserves context and manages information.</a:t>
            </a:r>
          </a:p>
        </p:txBody>
      </p:sp>
    </p:spTree>
    <p:extLst>
      <p:ext uri="{BB962C8B-B14F-4D97-AF65-F5344CB8AC3E}">
        <p14:creationId xmlns:p14="http://schemas.microsoft.com/office/powerpoint/2010/main" val="425254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9D68A-FB90-9F59-C1D6-71E93158AE47}"/>
              </a:ext>
            </a:extLst>
          </p:cNvPr>
          <p:cNvSpPr>
            <a:spLocks noGrp="1"/>
          </p:cNvSpPr>
          <p:nvPr>
            <p:ph type="title"/>
          </p:nvPr>
        </p:nvSpPr>
        <p:spPr>
          <a:xfrm>
            <a:off x="429768" y="548640"/>
            <a:ext cx="6135624" cy="1143000"/>
          </a:xfrm>
        </p:spPr>
        <p:txBody>
          <a:bodyPr vert="horz" lIns="91440" tIns="45720" rIns="91440" bIns="45720" rtlCol="0" anchor="b">
            <a:normAutofit/>
          </a:bodyPr>
          <a:lstStyle/>
          <a:p>
            <a:r>
              <a:rPr lang="en-US" sz="2500" b="0" kern="1200">
                <a:latin typeface="+mj-lt"/>
                <a:ea typeface="+mj-ea"/>
                <a:cs typeface="+mj-cs"/>
              </a:rPr>
              <a:t>OS Prefetches Data to Optimize Speed; Similarly, AI Agents Cache Frequent Information for Fast Responses</a:t>
            </a:r>
          </a:p>
        </p:txBody>
      </p:sp>
      <p:sp>
        <p:nvSpPr>
          <p:cNvPr id="5" name="TextBox 4">
            <a:extLst>
              <a:ext uri="{FF2B5EF4-FFF2-40B4-BE49-F238E27FC236}">
                <a16:creationId xmlns:a16="http://schemas.microsoft.com/office/drawing/2014/main" id="{A6818607-3FC5-447B-B00E-B0FA04F0DCC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828800"/>
            <a:ext cx="6135624" cy="4489704"/>
          </a:xfrm>
          <a:prstGeom prst="rect">
            <a:avLst/>
          </a:prstGeom>
        </p:spPr>
        <p:txBody>
          <a:bodyPr>
            <a:normAutofit/>
          </a:bodyPr>
          <a:lstStyle/>
          <a:p>
            <a:pPr marL="0" indent="0">
              <a:spcBef>
                <a:spcPts val="2500"/>
              </a:spcBef>
              <a:spcAft>
                <a:spcPts val="600"/>
              </a:spcAft>
              <a:buNone/>
            </a:pPr>
            <a:r>
              <a:rPr lang="en-US" sz="1400" b="1"/>
              <a:t>Operating System Prefetching</a:t>
            </a:r>
          </a:p>
          <a:p>
            <a:pPr marL="0" lvl="1" indent="0">
              <a:spcBef>
                <a:spcPts val="1000"/>
              </a:spcBef>
              <a:spcAft>
                <a:spcPts val="600"/>
              </a:spcAft>
              <a:buNone/>
            </a:pPr>
            <a:r>
              <a:rPr lang="en-US" sz="1400"/>
              <a:t>Operating systems prefetch data anticipating future needs to reduce latency in access times.</a:t>
            </a:r>
          </a:p>
          <a:p>
            <a:pPr marL="0" indent="0">
              <a:spcBef>
                <a:spcPts val="2500"/>
              </a:spcBef>
              <a:spcAft>
                <a:spcPts val="600"/>
              </a:spcAft>
              <a:buNone/>
            </a:pPr>
            <a:r>
              <a:rPr lang="en-US" sz="1400" b="1"/>
              <a:t>AI Agents Caching</a:t>
            </a:r>
          </a:p>
          <a:p>
            <a:pPr marL="0" lvl="1" indent="0">
              <a:spcBef>
                <a:spcPts val="1000"/>
              </a:spcBef>
              <a:spcAft>
                <a:spcPts val="600"/>
              </a:spcAft>
              <a:buNone/>
            </a:pPr>
            <a:r>
              <a:rPr lang="en-US" sz="1400"/>
              <a:t>AI agents cache frequently accessed information to accelerate response times and improve efficiency.</a:t>
            </a:r>
          </a:p>
          <a:p>
            <a:pPr marL="0" indent="0">
              <a:spcBef>
                <a:spcPts val="2500"/>
              </a:spcBef>
              <a:spcAft>
                <a:spcPts val="600"/>
              </a:spcAft>
              <a:buNone/>
            </a:pPr>
            <a:r>
              <a:rPr lang="en-US" sz="1400" b="1"/>
              <a:t>Speed Optimization Benefits</a:t>
            </a:r>
          </a:p>
          <a:p>
            <a:pPr marL="0" lvl="1" indent="0">
              <a:spcBef>
                <a:spcPts val="1000"/>
              </a:spcBef>
              <a:spcAft>
                <a:spcPts val="600"/>
              </a:spcAft>
              <a:buNone/>
            </a:pPr>
            <a:r>
              <a:rPr lang="en-US" sz="1400"/>
              <a:t>Prefetching and caching both optimize system speed by reducing data retrieval delays.</a:t>
            </a:r>
          </a:p>
        </p:txBody>
      </p:sp>
      <p:pic>
        <p:nvPicPr>
          <p:cNvPr id="4" name="Content Placeholder 3" descr="Cryptocurrency Bitcoin, Blockchain, Blueprint">
            <a:extLst>
              <a:ext uri="{FF2B5EF4-FFF2-40B4-BE49-F238E27FC236}">
                <a16:creationId xmlns:a16="http://schemas.microsoft.com/office/drawing/2014/main" id="{D73A4243-4452-4D67-AA60-D05582D4A5EE}"/>
              </a:ext>
            </a:extLst>
          </p:cNvPr>
          <p:cNvPicPr>
            <a:picLocks noGrp="1" noChangeAspect="1"/>
          </p:cNvPicPr>
          <p:nvPr>
            <p:ph type="pic" sz="quarter" idx="13"/>
          </p:nvPr>
        </p:nvPicPr>
        <p:blipFill>
          <a:blip r:embed="rId3"/>
          <a:srcRect l="28710" r="30317"/>
          <a:stretch>
            <a:fillRect/>
          </a:stretch>
        </p:blipFill>
        <p:spPr>
          <a:xfrm>
            <a:off x="7353304" y="352327"/>
            <a:ext cx="4495799" cy="6172200"/>
          </a:xfrm>
          <a:prstGeom prst="rect">
            <a:avLst/>
          </a:prstGeom>
          <a:noFill/>
        </p:spPr>
      </p:pic>
    </p:spTree>
    <p:extLst>
      <p:ext uri="{BB962C8B-B14F-4D97-AF65-F5344CB8AC3E}">
        <p14:creationId xmlns:p14="http://schemas.microsoft.com/office/powerpoint/2010/main" val="28459832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DuneVTI">
  <a:themeElements>
    <a:clrScheme name="Dune Palett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_win32_DN_v2" id="{97A7A9A4-5677-45E2-BAC9-3A76DA18A86D}" vid="{E1353FFA-7ECE-4894-957E-EAB589AB12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TotalTime>
  <Words>1547</Words>
  <Application>Microsoft Office PowerPoint</Application>
  <PresentationFormat>Widescreen</PresentationFormat>
  <Paragraphs>123</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Aptos</vt:lpstr>
      <vt:lpstr>Arial</vt:lpstr>
      <vt:lpstr>Neue Haas Grotesk Text Pro</vt:lpstr>
      <vt:lpstr>DuneVTI</vt:lpstr>
      <vt:lpstr>LLMs as Operating Systems: Agent Memory — Educational 15-Slide Outline</vt:lpstr>
      <vt:lpstr>Agenda Overview</vt:lpstr>
      <vt:lpstr>Title and Introduction to Agent Memory in LLMs</vt:lpstr>
      <vt:lpstr>LLMs as Operating Systems: Agent Memory — Abstract AI and OS Imagery for Cover Slide</vt:lpstr>
      <vt:lpstr>AI Agents Evolve with Memory, Echoing the Design of Modern Operating Systems</vt:lpstr>
      <vt:lpstr>Memory Management and Caching in AI Agents</vt:lpstr>
      <vt:lpstr>Operating Systems Allocate RAM; AI Agents Organize Past Interactions and Contextual Data</vt:lpstr>
      <vt:lpstr>Visual Comparison: Memory Blocks Showing AI Storing Conversation States Similar to OS Memory</vt:lpstr>
      <vt:lpstr>OS Prefetches Data to Optimize Speed; Similarly, AI Agents Cache Frequent Information for Fast Responses</vt:lpstr>
      <vt:lpstr>Multitasking, Learning, and Security Features</vt:lpstr>
      <vt:lpstr>Operating Systems Excel at Multitasking; AI Agents Smoothly Handle Multiple Queries at Once</vt:lpstr>
      <vt:lpstr>Task Switching Visual: AI Juggling Conversations Like OS Process Management</vt:lpstr>
      <vt:lpstr>OS Updates Regularly; AI Refines Through Continual Learning and Algorithm Updates</vt:lpstr>
      <vt:lpstr>Security, Integration, and Future Vision</vt:lpstr>
      <vt:lpstr>Operating Systems Defend Against Malware; AI Agents Secure Privacy and Protect User Data</vt:lpstr>
      <vt:lpstr>Integration: AI Memory Functions Mirror OS Efficiency and Adapt to New Tasks</vt:lpstr>
      <vt:lpstr>Future Vision: Robust, Coherent AI-Human Interactions, Leading to Agents as Operating Systems of Thought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Sisovin Chieng</dc:creator>
  <cp:lastModifiedBy>Sisovin Chieng</cp:lastModifiedBy>
  <cp:revision>1</cp:revision>
  <dcterms:created xsi:type="dcterms:W3CDTF">2025-11-09T05:08:34Z</dcterms:created>
  <dcterms:modified xsi:type="dcterms:W3CDTF">2025-11-09T05:14:09Z</dcterms:modified>
</cp:coreProperties>
</file>

<file path=docProps/thumbnail.jpeg>
</file>